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99"/>
  </p:notesMasterIdLst>
  <p:sldIdLst>
    <p:sldId id="2076136278" r:id="rId6"/>
    <p:sldId id="256" r:id="rId7"/>
    <p:sldId id="2076136259" r:id="rId8"/>
    <p:sldId id="2076136316" r:id="rId9"/>
    <p:sldId id="2076136317" r:id="rId10"/>
    <p:sldId id="2076136386" r:id="rId11"/>
    <p:sldId id="1574" r:id="rId12"/>
    <p:sldId id="2076136266" r:id="rId13"/>
    <p:sldId id="2076136314" r:id="rId14"/>
    <p:sldId id="2076136315" r:id="rId15"/>
    <p:sldId id="2076136318" r:id="rId16"/>
    <p:sldId id="2076136320" r:id="rId17"/>
    <p:sldId id="2076136353" r:id="rId18"/>
    <p:sldId id="2076136352" r:id="rId19"/>
    <p:sldId id="2076136351" r:id="rId20"/>
    <p:sldId id="2076136323" r:id="rId21"/>
    <p:sldId id="2076136354" r:id="rId22"/>
    <p:sldId id="2076136355" r:id="rId23"/>
    <p:sldId id="2076136356" r:id="rId24"/>
    <p:sldId id="2076136384" r:id="rId25"/>
    <p:sldId id="2076136327" r:id="rId26"/>
    <p:sldId id="2076136358" r:id="rId27"/>
    <p:sldId id="2076136359" r:id="rId28"/>
    <p:sldId id="2076136360" r:id="rId29"/>
    <p:sldId id="2076136385" r:id="rId30"/>
    <p:sldId id="2076136330" r:id="rId31"/>
    <p:sldId id="2076136362" r:id="rId32"/>
    <p:sldId id="2076136363" r:id="rId33"/>
    <p:sldId id="2076136364" r:id="rId34"/>
    <p:sldId id="2076136333" r:id="rId35"/>
    <p:sldId id="2076136366" r:id="rId36"/>
    <p:sldId id="2076136367" r:id="rId37"/>
    <p:sldId id="2076136368" r:id="rId38"/>
    <p:sldId id="2076136369" r:id="rId39"/>
    <p:sldId id="2076136336" r:id="rId40"/>
    <p:sldId id="2076136370" r:id="rId41"/>
    <p:sldId id="2076136371" r:id="rId42"/>
    <p:sldId id="2076136372" r:id="rId43"/>
    <p:sldId id="2076136373" r:id="rId44"/>
    <p:sldId id="2076136339" r:id="rId45"/>
    <p:sldId id="2076136374" r:id="rId46"/>
    <p:sldId id="2076136375" r:id="rId47"/>
    <p:sldId id="2076136342" r:id="rId48"/>
    <p:sldId id="2076136378" r:id="rId49"/>
    <p:sldId id="2076136379" r:id="rId50"/>
    <p:sldId id="2076136345" r:id="rId51"/>
    <p:sldId id="2076136382" r:id="rId52"/>
    <p:sldId id="2076136383" r:id="rId53"/>
    <p:sldId id="2076136276" r:id="rId54"/>
    <p:sldId id="2076136204" r:id="rId55"/>
    <p:sldId id="2076136279" r:id="rId56"/>
    <p:sldId id="2076136348" r:id="rId57"/>
    <p:sldId id="2076136349" r:id="rId58"/>
    <p:sldId id="2076136350" r:id="rId59"/>
    <p:sldId id="2076136195" r:id="rId60"/>
    <p:sldId id="2076136295" r:id="rId61"/>
    <p:sldId id="2076136196" r:id="rId62"/>
    <p:sldId id="2076136197" r:id="rId63"/>
    <p:sldId id="2076136201" r:id="rId64"/>
    <p:sldId id="1714" r:id="rId65"/>
    <p:sldId id="2076136313" r:id="rId66"/>
    <p:sldId id="2076136286" r:id="rId67"/>
    <p:sldId id="1704" r:id="rId68"/>
    <p:sldId id="1787" r:id="rId69"/>
    <p:sldId id="2076136296" r:id="rId70"/>
    <p:sldId id="2076136298" r:id="rId71"/>
    <p:sldId id="2076136285" r:id="rId72"/>
    <p:sldId id="1715" r:id="rId73"/>
    <p:sldId id="1733" r:id="rId74"/>
    <p:sldId id="2076136299" r:id="rId75"/>
    <p:sldId id="2076136228" r:id="rId76"/>
    <p:sldId id="1711" r:id="rId77"/>
    <p:sldId id="2076136300" r:id="rId78"/>
    <p:sldId id="1716" r:id="rId79"/>
    <p:sldId id="2076136301" r:id="rId80"/>
    <p:sldId id="2076136302" r:id="rId81"/>
    <p:sldId id="1718" r:id="rId82"/>
    <p:sldId id="2076136303" r:id="rId83"/>
    <p:sldId id="2076136304" r:id="rId84"/>
    <p:sldId id="1720" r:id="rId85"/>
    <p:sldId id="2076136305" r:id="rId86"/>
    <p:sldId id="2076136306" r:id="rId87"/>
    <p:sldId id="1724" r:id="rId88"/>
    <p:sldId id="2076136307" r:id="rId89"/>
    <p:sldId id="2076136308" r:id="rId90"/>
    <p:sldId id="1726" r:id="rId91"/>
    <p:sldId id="2076136309" r:id="rId92"/>
    <p:sldId id="2076136310" r:id="rId93"/>
    <p:sldId id="1728" r:id="rId94"/>
    <p:sldId id="2076136311" r:id="rId95"/>
    <p:sldId id="2076136312" r:id="rId96"/>
    <p:sldId id="2076136280" r:id="rId97"/>
    <p:sldId id="207613628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Lst>
        </p14:section>
        <p14:section name="Success Tips" id="{7B569022-D75D-464C-BD5C-18FAF0108A21}">
          <p14:sldIdLst>
            <p14:sldId id="2076136316"/>
            <p14:sldId id="2076136317"/>
            <p14:sldId id="2076136386"/>
            <p14:sldId id="1574"/>
          </p14:sldIdLst>
        </p14:section>
        <p14:section name="Scenario" id="{9CABDA39-647F-4843-93DC-E0532439A1F8}">
          <p14:sldIdLst>
            <p14:sldId id="2076136266"/>
            <p14:sldId id="2076136314"/>
            <p14:sldId id="2076136315"/>
          </p14:sldIdLst>
        </p14:section>
        <p14:section name="Challenge 1" id="{784B086E-1A4C-444E-A0A9-FADFA5E69E3A}">
          <p14:sldIdLst>
            <p14:sldId id="2076136318"/>
            <p14:sldId id="2076136320"/>
            <p14:sldId id="2076136353"/>
            <p14:sldId id="2076136352"/>
            <p14:sldId id="2076136351"/>
          </p14:sldIdLst>
        </p14:section>
        <p14:section name="Challenge 2" id="{FEBB1BC4-0F0C-B248-9F2A-4C4907F364F1}">
          <p14:sldIdLst>
            <p14:sldId id="2076136323"/>
            <p14:sldId id="2076136354"/>
            <p14:sldId id="2076136355"/>
            <p14:sldId id="2076136356"/>
            <p14:sldId id="2076136384"/>
          </p14:sldIdLst>
        </p14:section>
        <p14:section name="Challenge 3" id="{44959E9D-D12A-7D4E-8F5D-7D4E4ABF540C}">
          <p14:sldIdLst>
            <p14:sldId id="2076136327"/>
            <p14:sldId id="2076136358"/>
            <p14:sldId id="2076136359"/>
            <p14:sldId id="2076136360"/>
            <p14:sldId id="2076136385"/>
          </p14:sldIdLst>
        </p14:section>
        <p14:section name="Challenge 4" id="{CAD62C9C-6F98-B74E-997F-9133DDFA15D6}">
          <p14:sldIdLst>
            <p14:sldId id="2076136330"/>
            <p14:sldId id="2076136362"/>
            <p14:sldId id="2076136363"/>
            <p14:sldId id="2076136364"/>
          </p14:sldIdLst>
        </p14:section>
        <p14:section name="Challenge 5" id="{F3A4918A-B9A4-5A41-839C-D52F037C72AD}">
          <p14:sldIdLst>
            <p14:sldId id="2076136333"/>
            <p14:sldId id="2076136366"/>
            <p14:sldId id="2076136367"/>
            <p14:sldId id="2076136368"/>
            <p14:sldId id="2076136369"/>
          </p14:sldIdLst>
        </p14:section>
        <p14:section name="Challenge 6" id="{AE845815-F58E-0A4F-9245-CF852D12F07C}">
          <p14:sldIdLst>
            <p14:sldId id="2076136336"/>
            <p14:sldId id="2076136370"/>
            <p14:sldId id="2076136371"/>
            <p14:sldId id="2076136372"/>
            <p14:sldId id="2076136373"/>
          </p14:sldIdLst>
        </p14:section>
        <p14:section name="Challenge 7" id="{FBC1B6F6-E959-8D4F-8274-6B1A60474308}">
          <p14:sldIdLst>
            <p14:sldId id="2076136339"/>
            <p14:sldId id="2076136374"/>
            <p14:sldId id="2076136375"/>
          </p14:sldIdLst>
        </p14:section>
        <p14:section name="Challenge 8" id="{4483F5F8-3022-CA4C-B18A-7330B119D36C}">
          <p14:sldIdLst>
            <p14:sldId id="2076136342"/>
            <p14:sldId id="2076136378"/>
            <p14:sldId id="2076136379"/>
          </p14:sldIdLst>
        </p14:section>
        <p14:section name="Challenge 9" id="{E8B7CC9D-BBD8-954B-9116-71D41B465CE9}">
          <p14:sldIdLst>
            <p14:sldId id="2076136345"/>
            <p14:sldId id="2076136382"/>
            <p14:sldId id="2076136383"/>
          </p14:sldIdLst>
        </p14:section>
        <p14:section name="Feedback" id="{F197FBA0-97F3-BE41-B73E-7E79FA0F1AF7}">
          <p14:sldIdLst>
            <p14:sldId id="2076136276"/>
            <p14:sldId id="2076136204"/>
          </p14:sldIdLst>
        </p14:section>
        <p14:section name="COACHES ONLY Section" id="{E1474876-DB04-498A-B2B8-658E4D5DD981}">
          <p14:sldIdLst>
            <p14:sldId id="2076136279"/>
            <p14:sldId id="2076136348"/>
            <p14:sldId id="2076136349"/>
            <p14:sldId id="2076136350"/>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50E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5" autoAdjust="0"/>
    <p:restoredTop sz="86800" autoAdjust="0"/>
  </p:normalViewPr>
  <p:slideViewPr>
    <p:cSldViewPr snapToGrid="0">
      <p:cViewPr varScale="1">
        <p:scale>
          <a:sx n="189" d="100"/>
          <a:sy n="189" d="100"/>
        </p:scale>
        <p:origin x="21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1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1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7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3821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a:t>
            </a:fld>
            <a:endParaRPr lang="en-US"/>
          </a:p>
        </p:txBody>
      </p:sp>
    </p:spTree>
    <p:extLst>
      <p:ext uri="{BB962C8B-B14F-4D97-AF65-F5344CB8AC3E}">
        <p14:creationId xmlns:p14="http://schemas.microsoft.com/office/powerpoint/2010/main" val="278353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7</a:t>
            </a:fld>
            <a:endParaRPr lang="en-US"/>
          </a:p>
        </p:txBody>
      </p:sp>
    </p:spTree>
    <p:extLst>
      <p:ext uri="{BB962C8B-B14F-4D97-AF65-F5344CB8AC3E}">
        <p14:creationId xmlns:p14="http://schemas.microsoft.com/office/powerpoint/2010/main" val="328272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4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00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51</a:t>
            </a:fld>
            <a:endParaRPr lang="en-US"/>
          </a:p>
        </p:txBody>
      </p:sp>
    </p:spTree>
    <p:extLst>
      <p:ext uri="{BB962C8B-B14F-4D97-AF65-F5344CB8AC3E}">
        <p14:creationId xmlns:p14="http://schemas.microsoft.com/office/powerpoint/2010/main" val="169172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9/27/21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732072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2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assess a customer's production environment that has been deployed to Azure and currently hosting a live workload. You will gain an understanding of the customer's current process for deployment and management of the applications and supporting cloud resources. Part of this understanding will include performing a cost analysis of the Azure environment and establishing some baseline performance metrics. Based upon the assessment, you will need to craft a plan to assist the customer in adoption and implementation of the Microsoft Well-Architected Framework. You will use this plan to govern how you proceed in future challenges.</a:t>
            </a:r>
            <a:endParaRPr lang="en-US" sz="1800" dirty="0"/>
          </a:p>
        </p:txBody>
      </p:sp>
    </p:spTree>
    <p:extLst>
      <p:ext uri="{BB962C8B-B14F-4D97-AF65-F5344CB8AC3E}">
        <p14:creationId xmlns:p14="http://schemas.microsoft.com/office/powerpoint/2010/main" val="264133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Identify potential areas of improvement</a:t>
            </a:r>
          </a:p>
          <a:p>
            <a:pPr>
              <a:spcAft>
                <a:spcPts val="600"/>
              </a:spcAft>
              <a:buClr>
                <a:srgbClr val="0079D6"/>
              </a:buClr>
              <a:buFont typeface="Arial" panose="020B0604020202020204" pitchFamily="34" charset="0"/>
              <a:buChar char="•"/>
            </a:pPr>
            <a:r>
              <a:rPr lang="en-US" sz="1800" b="0" dirty="0">
                <a:effectLst/>
              </a:rPr>
              <a:t>Perform a cost analysis of the environment</a:t>
            </a:r>
          </a:p>
          <a:p>
            <a:pPr>
              <a:spcAft>
                <a:spcPts val="600"/>
              </a:spcAft>
              <a:buClr>
                <a:srgbClr val="0079D6"/>
              </a:buClr>
              <a:buFont typeface="Arial" panose="020B0604020202020204" pitchFamily="34" charset="0"/>
              <a:buChar char="•"/>
            </a:pPr>
            <a:r>
              <a:rPr lang="en-US" sz="1800" b="0" dirty="0">
                <a:effectLst/>
              </a:rPr>
              <a:t>Conduct an initial performance test</a:t>
            </a:r>
          </a:p>
          <a:p>
            <a:pPr>
              <a:spcAft>
                <a:spcPts val="600"/>
              </a:spcAft>
              <a:buClr>
                <a:srgbClr val="0079D6"/>
              </a:buClr>
              <a:buFont typeface="Arial" panose="020B0604020202020204" pitchFamily="34" charset="0"/>
              <a:buChar char="•"/>
            </a:pPr>
            <a:r>
              <a:rPr lang="en-US" sz="1800" b="0" dirty="0">
                <a:effectLst/>
              </a:rPr>
              <a:t>Conduct a load test against current business SLAs</a:t>
            </a:r>
          </a:p>
          <a:p>
            <a:pPr>
              <a:spcAft>
                <a:spcPts val="600"/>
              </a:spcAft>
              <a:buClr>
                <a:srgbClr val="0079D6"/>
              </a:buClr>
              <a:buFont typeface="Arial" panose="020B0604020202020204" pitchFamily="34" charset="0"/>
              <a:buChar char="•"/>
            </a:pPr>
            <a:r>
              <a:rPr lang="en-US" sz="1800" b="0" dirty="0">
                <a:effectLst/>
              </a:rPr>
              <a:t>Conduct a stress test</a:t>
            </a:r>
          </a:p>
          <a:p>
            <a:pPr>
              <a:spcAft>
                <a:spcPts val="600"/>
              </a:spcAft>
              <a:buClr>
                <a:srgbClr val="0079D6"/>
              </a:buClr>
              <a:buFont typeface="Arial" panose="020B0604020202020204" pitchFamily="34" charset="0"/>
              <a:buChar char="•"/>
            </a:pPr>
            <a:r>
              <a:rPr lang="en-US" sz="1800" b="0" dirty="0">
                <a:effectLst/>
              </a:rPr>
              <a:t>Establish and document performance baselines</a:t>
            </a:r>
          </a:p>
          <a:p>
            <a:pPr>
              <a:spcAft>
                <a:spcPts val="600"/>
              </a:spcAft>
              <a:buClr>
                <a:srgbClr val="0079D6"/>
              </a:buClr>
              <a:buFont typeface="Arial" panose="020B0604020202020204" pitchFamily="34" charset="0"/>
              <a:buChar char="•"/>
            </a:pPr>
            <a:r>
              <a:rPr lang="en-US" sz="1800" b="0" dirty="0">
                <a:effectLst/>
              </a:rPr>
              <a:t>Understand the difference between the three types of performance tests</a:t>
            </a:r>
          </a:p>
          <a:p>
            <a:pPr>
              <a:spcAft>
                <a:spcPts val="600"/>
              </a:spcAft>
              <a:buClr>
                <a:srgbClr val="0079D6"/>
              </a:buClr>
              <a:buFont typeface="Arial" panose="020B0604020202020204" pitchFamily="34" charset="0"/>
              <a:buChar char="•"/>
            </a:pPr>
            <a:r>
              <a:rPr lang="en-US" sz="1800" b="0" dirty="0">
                <a:effectLst/>
              </a:rPr>
              <a:t>Demonstrate a basic understanding of WAF</a:t>
            </a:r>
          </a:p>
          <a:p>
            <a:pPr>
              <a:spcAft>
                <a:spcPts val="600"/>
              </a:spcAft>
              <a:buClr>
                <a:srgbClr val="0079D6"/>
              </a:buClr>
              <a:buFont typeface="Arial" panose="020B0604020202020204" pitchFamily="34" charset="0"/>
              <a:buChar char="•"/>
            </a:pPr>
            <a:r>
              <a:rPr lang="en-US" sz="1800" b="0" dirty="0">
                <a:effectLst/>
              </a:rPr>
              <a:t>Document any initial concerns for business meeting SLAs</a:t>
            </a:r>
          </a:p>
        </p:txBody>
      </p:sp>
    </p:spTree>
    <p:extLst>
      <p:ext uri="{BB962C8B-B14F-4D97-AF65-F5344CB8AC3E}">
        <p14:creationId xmlns:p14="http://schemas.microsoft.com/office/powerpoint/2010/main" val="33804360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4504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of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remaining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a:p>
            <a:pPr marL="0" indent="0">
              <a:spcAft>
                <a:spcPts val="1200"/>
              </a:spcAft>
              <a:buClr>
                <a:srgbClr val="0079D6"/>
              </a:buClr>
              <a:buNone/>
            </a:pPr>
            <a:br>
              <a:rPr lang="en-US" sz="1400" dirty="0"/>
            </a:br>
            <a:r>
              <a:rPr lang="en-US" sz="1400" dirty="0"/>
              <a:t>NOTE: There is a sample document (</a:t>
            </a:r>
            <a:r>
              <a:rPr lang="en-US" sz="1400" i="1" dirty="0" err="1"/>
              <a:t>Architecture_Assessment.docx</a:t>
            </a:r>
            <a:r>
              <a:rPr lang="en-US" sz="1400" dirty="0"/>
              <a:t>) in the participant’s portal that can be a good starting point for collecting components and issues within the customer’s environment. Using this document is not required but could help accelerating your efforts.</a:t>
            </a:r>
          </a:p>
        </p:txBody>
      </p:sp>
    </p:spTree>
    <p:extLst>
      <p:ext uri="{BB962C8B-B14F-4D97-AF65-F5344CB8AC3E}">
        <p14:creationId xmlns:p14="http://schemas.microsoft.com/office/powerpoint/2010/main" val="15013622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sample, performance test script (k6) has already been created. Simply update the URLs, stages, and thresholds. It is more important that you learn what the data means versus you attempting to write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892588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502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assist the customer in adopting automated deployments of both the application and infrastructure. You will explore the Azure Bicep scripts included in the Azure DevOps project and learn how to convert them to ARM templates for environment configuration and deployments. When helping the customer automate infrastructure and application changes, you will configure build and release pipelines. You will also attach deployment gates to release pipelines for security and governance of cloud resources. Deployments should ensure that only the correct resources should be removed by reporting changes </a:t>
            </a:r>
            <a:r>
              <a:rPr lang="en-US" sz="1800" b="0" i="1" dirty="0">
                <a:effectLst/>
              </a:rPr>
              <a:t>prior to</a:t>
            </a:r>
            <a:r>
              <a:rPr lang="en-US" sz="1800" b="0" i="0" dirty="0">
                <a:effectLst/>
              </a:rPr>
              <a:t> being executed. It is important that you have a firm understanding of Azure Bicep and that your pipelines are configured correctly as </a:t>
            </a:r>
            <a:r>
              <a:rPr lang="en-US" sz="1800" b="1" i="0" dirty="0">
                <a:effectLst/>
              </a:rPr>
              <a:t>all future changes to the Azure environment must be conducted through the pipelines</a:t>
            </a:r>
            <a:r>
              <a:rPr lang="en-US" sz="1800" b="0" i="0" dirty="0">
                <a:effectLst/>
              </a:rPr>
              <a:t>.</a:t>
            </a:r>
            <a:endParaRPr lang="en-US" sz="1800" dirty="0"/>
          </a:p>
        </p:txBody>
      </p:sp>
    </p:spTree>
    <p:extLst>
      <p:ext uri="{BB962C8B-B14F-4D97-AF65-F5344CB8AC3E}">
        <p14:creationId xmlns:p14="http://schemas.microsoft.com/office/powerpoint/2010/main" val="4067833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29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Create build/release pipelines in Azure DevOps</a:t>
            </a:r>
          </a:p>
          <a:p>
            <a:pPr>
              <a:spcAft>
                <a:spcPts val="600"/>
              </a:spcAft>
              <a:buClr>
                <a:srgbClr val="0079D6"/>
              </a:buClr>
              <a:buFont typeface="Arial" panose="020B0604020202020204" pitchFamily="34" charset="0"/>
              <a:buChar char="•"/>
            </a:pPr>
            <a:r>
              <a:rPr lang="en-US" sz="1800" b="0" dirty="0">
                <a:effectLst/>
              </a:rPr>
              <a:t>Determine best strategy for deployments (conditions, types, etc.)</a:t>
            </a:r>
          </a:p>
          <a:p>
            <a:pPr>
              <a:spcAft>
                <a:spcPts val="600"/>
              </a:spcAft>
              <a:buClr>
                <a:srgbClr val="0079D6"/>
              </a:buClr>
              <a:buFont typeface="Arial" panose="020B0604020202020204" pitchFamily="34" charset="0"/>
              <a:buChar char="•"/>
            </a:pPr>
            <a:r>
              <a:rPr lang="en-US" sz="1800" b="0" dirty="0">
                <a:effectLst/>
              </a:rPr>
              <a:t>Demonstrate "what-if" scenarios with deployments</a:t>
            </a:r>
          </a:p>
          <a:p>
            <a:pPr>
              <a:spcAft>
                <a:spcPts val="600"/>
              </a:spcAft>
              <a:buClr>
                <a:srgbClr val="0079D6"/>
              </a:buClr>
              <a:buFont typeface="Arial" panose="020B0604020202020204" pitchFamily="34" charset="0"/>
              <a:buChar char="•"/>
            </a:pPr>
            <a:r>
              <a:rPr lang="en-US" sz="1800" b="0" dirty="0">
                <a:effectLst/>
              </a:rPr>
              <a:t>Configure gated deployments</a:t>
            </a:r>
          </a:p>
          <a:p>
            <a:pPr>
              <a:spcAft>
                <a:spcPts val="600"/>
              </a:spcAft>
              <a:buClr>
                <a:srgbClr val="0079D6"/>
              </a:buClr>
              <a:buFont typeface="Arial" panose="020B0604020202020204" pitchFamily="34" charset="0"/>
              <a:buChar char="•"/>
            </a:pPr>
            <a:r>
              <a:rPr lang="en-US" sz="1800" b="0" dirty="0">
                <a:effectLst/>
              </a:rPr>
              <a:t>Discuss deployment models to maximize uptime</a:t>
            </a:r>
          </a:p>
          <a:p>
            <a:pPr marL="0" indent="0">
              <a:buNone/>
            </a:pPr>
            <a:endParaRPr lang="en-US" sz="1200" b="0" dirty="0">
              <a:effectLst/>
              <a:latin typeface="Menlo" panose="020B0609030804020204" pitchFamily="49" charset="0"/>
            </a:endParaRPr>
          </a:p>
        </p:txBody>
      </p:sp>
    </p:spTree>
    <p:extLst>
      <p:ext uri="{BB962C8B-B14F-4D97-AF65-F5344CB8AC3E}">
        <p14:creationId xmlns:p14="http://schemas.microsoft.com/office/powerpoint/2010/main" val="41264249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There are </a:t>
            </a:r>
            <a:r>
              <a:rPr lang="en-US" sz="1800" dirty="0" err="1"/>
              <a:t>yaml</a:t>
            </a:r>
            <a:r>
              <a:rPr lang="en-US" sz="1800" dirty="0"/>
              <a:t>-based build scripts included with each of the three repos. They currently build the assets and place them in a </a:t>
            </a:r>
            <a:r>
              <a:rPr lang="en-US" sz="1800" i="1" dirty="0"/>
              <a:t>drop</a:t>
            </a:r>
            <a:r>
              <a:rPr lang="en-US" sz="1800" dirty="0"/>
              <a:t> folder. The goal of this challenge is not crafting original build scripts, but to leverage the existing build scripts and configure build/release pipelines.</a:t>
            </a:r>
          </a:p>
          <a:p>
            <a:pPr>
              <a:spcAft>
                <a:spcPts val="1200"/>
              </a:spcAft>
              <a:buClr>
                <a:srgbClr val="0079D6"/>
              </a:buClr>
              <a:buFont typeface="Arial" panose="020B0604020202020204" pitchFamily="34" charset="0"/>
              <a:buChar char="•"/>
            </a:pPr>
            <a:r>
              <a:rPr lang="en-US" sz="1800" dirty="0"/>
              <a:t>VMs will need to be added to deployment groups. Make sure you are aware of how to install the agents.</a:t>
            </a:r>
          </a:p>
          <a:p>
            <a:pPr>
              <a:spcAft>
                <a:spcPts val="1200"/>
              </a:spcAft>
              <a:buClr>
                <a:srgbClr val="0079D6"/>
              </a:buClr>
              <a:buFont typeface="Arial" panose="020B0604020202020204" pitchFamily="34" charset="0"/>
              <a:buChar char="•"/>
            </a:pPr>
            <a:r>
              <a:rPr lang="en-US" sz="1800" dirty="0"/>
              <a:t>Don’t be afraid to whiteboard various processes to determine the best approach.</a:t>
            </a:r>
          </a:p>
          <a:p>
            <a:pPr>
              <a:spcAft>
                <a:spcPts val="1200"/>
              </a:spcAft>
              <a:buClr>
                <a:srgbClr val="0079D6"/>
              </a:buClr>
              <a:buFont typeface="Arial" panose="020B0604020202020204" pitchFamily="34" charset="0"/>
              <a:buChar char="•"/>
            </a:pPr>
            <a:r>
              <a:rPr lang="en-US" sz="1800" dirty="0"/>
              <a:t>Rollbacks don’t necessarily always mean rolling back code deployments. There are other methodologies for rolling back features and enhancements. Your team should consider and discuss pros/cons of various methodologies. </a:t>
            </a:r>
          </a:p>
        </p:txBody>
      </p:sp>
    </p:spTree>
    <p:extLst>
      <p:ext uri="{BB962C8B-B14F-4D97-AF65-F5344CB8AC3E}">
        <p14:creationId xmlns:p14="http://schemas.microsoft.com/office/powerpoint/2010/main" val="1045441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tech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9115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In the </a:t>
            </a:r>
            <a:r>
              <a:rPr lang="en-US" sz="1800" i="1" dirty="0" err="1"/>
              <a:t>network.bicep</a:t>
            </a:r>
            <a:r>
              <a:rPr lang="en-US" sz="1800" dirty="0"/>
              <a:t> file, there are some undocumented REST properties which will create warnings when building the Azure Bicep definition. You can ignore these warnings.</a:t>
            </a:r>
          </a:p>
          <a:p>
            <a:pPr>
              <a:spcAft>
                <a:spcPts val="1200"/>
              </a:spcAft>
              <a:buClr>
                <a:srgbClr val="0079D6"/>
              </a:buClr>
              <a:buFont typeface="Arial" panose="020B0604020202020204" pitchFamily="34" charset="0"/>
              <a:buChar char="•"/>
            </a:pPr>
            <a:r>
              <a:rPr lang="en-US" sz="1800" dirty="0"/>
              <a:t>If your team is not familiar with Azure Bicep and feels more comfortable working with standard ARM Templates, it is acceptable to build the Azure Bicep definition locally, then leverage the ARM template for your deployments going forward. The goal is </a:t>
            </a:r>
            <a:r>
              <a:rPr lang="en-US" sz="1800" i="1" dirty="0"/>
              <a:t>not</a:t>
            </a:r>
            <a:r>
              <a:rPr lang="en-US" sz="1800" dirty="0"/>
              <a:t> to necessarily learn Azure Bicep, but to become familiar with infrastructure as code (</a:t>
            </a:r>
            <a:r>
              <a:rPr lang="en-US" sz="1800" dirty="0" err="1"/>
              <a:t>IaC</a:t>
            </a:r>
            <a:r>
              <a:rPr lang="en-US" sz="1800" dirty="0"/>
              <a:t>) and automated deployments. (Using Terraform is also acceptable but doing so may be a waste of valuable time.)</a:t>
            </a:r>
          </a:p>
          <a:p>
            <a:pPr>
              <a:spcAft>
                <a:spcPts val="1200"/>
              </a:spcAft>
              <a:buClr>
                <a:srgbClr val="0079D6"/>
              </a:buClr>
              <a:buFont typeface="Arial" panose="020B0604020202020204" pitchFamily="34" charset="0"/>
              <a:buChar char="•"/>
            </a:pPr>
            <a:r>
              <a:rPr lang="en-US" sz="1800" dirty="0"/>
              <a:t>When testing deployments with </a:t>
            </a:r>
            <a:r>
              <a:rPr lang="en-US" sz="1800" i="1" dirty="0"/>
              <a:t>what-if</a:t>
            </a:r>
            <a:r>
              <a:rPr lang="en-US" sz="1800" dirty="0"/>
              <a:t>, you will receive a series of false-positives for changes in the external load balancer’s backend pools. This is a documented bug in the ELB’s REST API.</a:t>
            </a:r>
          </a:p>
        </p:txBody>
      </p:sp>
    </p:spTree>
    <p:extLst>
      <p:ext uri="{BB962C8B-B14F-4D97-AF65-F5344CB8AC3E}">
        <p14:creationId xmlns:p14="http://schemas.microsoft.com/office/powerpoint/2010/main" val="11352047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It is not a matter of </a:t>
            </a:r>
            <a:r>
              <a:rPr lang="en-US" sz="1800" b="0" i="1" dirty="0">
                <a:effectLst/>
              </a:rPr>
              <a:t>if</a:t>
            </a:r>
            <a:r>
              <a:rPr lang="en-US" sz="1800" b="0" dirty="0">
                <a:effectLst/>
              </a:rPr>
              <a:t> an environment will fail, but </a:t>
            </a:r>
            <a:r>
              <a:rPr lang="en-US" sz="1800" b="0" i="1" dirty="0">
                <a:effectLst/>
              </a:rPr>
              <a:t>when</a:t>
            </a:r>
            <a:r>
              <a:rPr lang="en-US" sz="1800" b="0" dirty="0">
                <a:effectLst/>
              </a:rPr>
              <a:t>. Therefore, prior to any changes being introduced into the application or its supporting infrastructure, it is important that proper monitoring and alerting be configured. In this challenge, you will determine what types of monitoring, along with the necessary data points, should be conducted. You will also determine and configure any necessary alerting of activities within your environment. These activities could include, but are not limited to, resource availability (or lack thereof), security threats, etc. Finally, you will determine a BCDR strategy in which you will implement in a future challenge.</a:t>
            </a:r>
          </a:p>
        </p:txBody>
      </p:sp>
    </p:spTree>
    <p:extLst>
      <p:ext uri="{BB962C8B-B14F-4D97-AF65-F5344CB8AC3E}">
        <p14:creationId xmlns:p14="http://schemas.microsoft.com/office/powerpoint/2010/main" val="3973672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Discuss potential alerting options and processes</a:t>
            </a:r>
          </a:p>
          <a:p>
            <a:pPr>
              <a:spcAft>
                <a:spcPts val="600"/>
              </a:spcAft>
              <a:buClr>
                <a:srgbClr val="0079D6"/>
              </a:buClr>
              <a:buFont typeface="Arial" panose="020B0604020202020204" pitchFamily="34" charset="0"/>
              <a:buChar char="•"/>
            </a:pPr>
            <a:r>
              <a:rPr lang="en-US" sz="1800" b="0" dirty="0">
                <a:effectLst/>
              </a:rPr>
              <a:t>Compose a list of metrics that should be monitored</a:t>
            </a:r>
          </a:p>
          <a:p>
            <a:pPr>
              <a:spcAft>
                <a:spcPts val="600"/>
              </a:spcAft>
              <a:buClr>
                <a:srgbClr val="0079D6"/>
              </a:buClr>
              <a:buFont typeface="Arial" panose="020B0604020202020204" pitchFamily="34" charset="0"/>
              <a:buChar char="•"/>
            </a:pPr>
            <a:r>
              <a:rPr lang="en-US" sz="1800" b="0" dirty="0">
                <a:effectLst/>
              </a:rPr>
              <a:t>Compose a list of conditions that should generate an alert</a:t>
            </a:r>
          </a:p>
          <a:p>
            <a:pPr>
              <a:spcAft>
                <a:spcPts val="600"/>
              </a:spcAft>
              <a:buClr>
                <a:srgbClr val="0079D6"/>
              </a:buClr>
              <a:buFont typeface="Arial" panose="020B0604020202020204" pitchFamily="34" charset="0"/>
              <a:buChar char="•"/>
            </a:pPr>
            <a:r>
              <a:rPr lang="en-US" sz="1800" b="0" dirty="0">
                <a:effectLst/>
              </a:rPr>
              <a:t>Configure alerting for determined conditions</a:t>
            </a:r>
          </a:p>
          <a:p>
            <a:pPr>
              <a:spcAft>
                <a:spcPts val="600"/>
              </a:spcAft>
              <a:buClr>
                <a:srgbClr val="0079D6"/>
              </a:buClr>
              <a:buFont typeface="Arial" panose="020B0604020202020204" pitchFamily="34" charset="0"/>
              <a:buChar char="•"/>
            </a:pPr>
            <a:r>
              <a:rPr lang="en-US" sz="1800" b="0" dirty="0">
                <a:effectLst/>
              </a:rPr>
              <a:t>Demonstrate a successful alert</a:t>
            </a:r>
          </a:p>
          <a:p>
            <a:pPr>
              <a:spcAft>
                <a:spcPts val="600"/>
              </a:spcAft>
              <a:buClr>
                <a:srgbClr val="0079D6"/>
              </a:buClr>
              <a:buFont typeface="Arial" panose="020B0604020202020204" pitchFamily="34" charset="0"/>
              <a:buChar char="•"/>
            </a:pPr>
            <a:r>
              <a:rPr lang="en-US" sz="1800" b="0" dirty="0">
                <a:effectLst/>
              </a:rPr>
              <a:t>Configure Azure Monitor and Security Center</a:t>
            </a:r>
          </a:p>
          <a:p>
            <a:pPr>
              <a:spcAft>
                <a:spcPts val="600"/>
              </a:spcAft>
              <a:buClr>
                <a:srgbClr val="0079D6"/>
              </a:buClr>
              <a:buFont typeface="Arial" panose="020B0604020202020204" pitchFamily="34" charset="0"/>
              <a:buChar char="•"/>
            </a:pPr>
            <a:r>
              <a:rPr lang="en-US" sz="1800" b="0" dirty="0">
                <a:effectLst/>
              </a:rPr>
              <a:t>Enable Azure Sentinel</a:t>
            </a:r>
          </a:p>
          <a:p>
            <a:pPr>
              <a:spcAft>
                <a:spcPts val="600"/>
              </a:spcAft>
              <a:buClr>
                <a:srgbClr val="0079D6"/>
              </a:buClr>
              <a:buFont typeface="Arial" panose="020B0604020202020204" pitchFamily="34" charset="0"/>
              <a:buChar char="•"/>
            </a:pPr>
            <a:r>
              <a:rPr lang="en-US" sz="1800" b="0" dirty="0">
                <a:effectLst/>
              </a:rPr>
              <a:t>Discuss BCDR strategy, including the varying costs of potential solutions relative to RPO/RTO/SLAs/KPIs</a:t>
            </a:r>
          </a:p>
          <a:p>
            <a:pPr>
              <a:spcAft>
                <a:spcPts val="600"/>
              </a:spcAft>
              <a:buClr>
                <a:srgbClr val="0079D6"/>
              </a:buClr>
              <a:buFont typeface="Arial" panose="020B0604020202020204" pitchFamily="34" charset="0"/>
              <a:buChar char="•"/>
            </a:pPr>
            <a:r>
              <a:rPr lang="en-US" sz="1800" b="0" dirty="0">
                <a:effectLst/>
              </a:rPr>
              <a:t>Document BCDR strategy</a:t>
            </a:r>
          </a:p>
          <a:p>
            <a:pPr>
              <a:spcAft>
                <a:spcPts val="600"/>
              </a:spcAft>
              <a:buClr>
                <a:srgbClr val="0079D6"/>
              </a:buClr>
              <a:buFont typeface="Arial" panose="020B0604020202020204" pitchFamily="34" charset="0"/>
              <a:buChar char="•"/>
            </a:pPr>
            <a:r>
              <a:rPr lang="en-US" sz="1800" b="0" dirty="0">
                <a:effectLst/>
              </a:rPr>
              <a:t>Identify points (roles) of contact for failures in the environment and construct a RACI chart</a:t>
            </a:r>
          </a:p>
        </p:txBody>
      </p:sp>
    </p:spTree>
    <p:extLst>
      <p:ext uri="{BB962C8B-B14F-4D97-AF65-F5344CB8AC3E}">
        <p14:creationId xmlns:p14="http://schemas.microsoft.com/office/powerpoint/2010/main" val="2791357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7761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Some of the implementation “to-do’s” of this challenge can be quickly delegated to individual team members and can be accomplished quite quickly and in parallel.</a:t>
            </a:r>
          </a:p>
          <a:p>
            <a:pPr>
              <a:spcAft>
                <a:spcPts val="1200"/>
              </a:spcAft>
              <a:buClr>
                <a:srgbClr val="0079D6"/>
              </a:buClr>
              <a:buFont typeface="Arial" panose="020B0604020202020204" pitchFamily="34" charset="0"/>
              <a:buChar char="•"/>
            </a:pPr>
            <a:r>
              <a:rPr lang="en-US" sz="1800" dirty="0"/>
              <a:t>Leverage the list of components you identified in </a:t>
            </a:r>
            <a:r>
              <a:rPr lang="en-US" sz="1800" i="1" dirty="0"/>
              <a:t>Challenge 1</a:t>
            </a:r>
            <a:r>
              <a:rPr lang="en-US" sz="1800" dirty="0"/>
              <a:t> and determine what types of alerts can be created and identify the conditions that generate those alerts.</a:t>
            </a:r>
          </a:p>
          <a:p>
            <a:pPr>
              <a:spcAft>
                <a:spcPts val="1200"/>
              </a:spcAft>
              <a:buClr>
                <a:srgbClr val="0079D6"/>
              </a:buClr>
              <a:buFont typeface="Arial" panose="020B0604020202020204" pitchFamily="34" charset="0"/>
              <a:buChar char="•"/>
            </a:pPr>
            <a:r>
              <a:rPr lang="en-US" sz="1800" dirty="0"/>
              <a:t>Additionally, identify important metrics that should be monitored for each component. </a:t>
            </a:r>
          </a:p>
          <a:p>
            <a:pPr>
              <a:spcAft>
                <a:spcPts val="1200"/>
              </a:spcAft>
              <a:buClr>
                <a:srgbClr val="0079D6"/>
              </a:buClr>
              <a:buFont typeface="Arial" panose="020B0604020202020204" pitchFamily="34" charset="0"/>
              <a:buChar char="•"/>
            </a:pPr>
            <a:r>
              <a:rPr lang="en-US" sz="1800" dirty="0"/>
              <a:t>This is a document-heavy challenge. Don’t attempt to “shortcut” the process.</a:t>
            </a:r>
          </a:p>
          <a:p>
            <a:pPr>
              <a:spcAft>
                <a:spcPts val="1200"/>
              </a:spcAft>
              <a:buClr>
                <a:srgbClr val="0079D6"/>
              </a:buClr>
              <a:buFont typeface="Arial" panose="020B0604020202020204" pitchFamily="34" charset="0"/>
              <a:buChar char="•"/>
            </a:pPr>
            <a:r>
              <a:rPr lang="en-US" sz="1800" dirty="0"/>
              <a:t>Consider </a:t>
            </a:r>
            <a:r>
              <a:rPr lang="en-US" sz="1800" dirty="0" err="1"/>
              <a:t>Woodgrove</a:t>
            </a:r>
            <a:r>
              <a:rPr lang="en-US" sz="1800" dirty="0"/>
              <a:t> Bank’s industry and their compliance requirements. How does that affect log storage?</a:t>
            </a:r>
          </a:p>
        </p:txBody>
      </p:sp>
    </p:spTree>
    <p:extLst>
      <p:ext uri="{BB962C8B-B14F-4D97-AF65-F5344CB8AC3E}">
        <p14:creationId xmlns:p14="http://schemas.microsoft.com/office/powerpoint/2010/main" val="3940056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942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everyone knows what a RACI chart is and its importance in determining response for technical conditions that have critical business impact.</a:t>
            </a:r>
          </a:p>
          <a:p>
            <a:pPr>
              <a:spcAft>
                <a:spcPts val="1200"/>
              </a:spcAft>
              <a:buClr>
                <a:srgbClr val="0079D6"/>
              </a:buClr>
              <a:buFont typeface="Arial" panose="020B0604020202020204" pitchFamily="34" charset="0"/>
              <a:buChar char="•"/>
            </a:pPr>
            <a:r>
              <a:rPr lang="en-US" sz="1800" dirty="0"/>
              <a:t>Create a shared document for your BCDR and RACI documentation. Then, identify important sections/technologies/etc. Finally, attempt to take a paired approach to completing these documents where groups are responsible for completing sections and reviewing others’ work.</a:t>
            </a:r>
          </a:p>
        </p:txBody>
      </p:sp>
    </p:spTree>
    <p:extLst>
      <p:ext uri="{BB962C8B-B14F-4D97-AF65-F5344CB8AC3E}">
        <p14:creationId xmlns:p14="http://schemas.microsoft.com/office/powerpoint/2010/main" val="38664046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Now that significant planning and documentation has been completed, it is time to begin executing those plans. However, one last thing to consider is </a:t>
            </a:r>
            <a:r>
              <a:rPr lang="en-US" sz="1800" b="0" i="1" dirty="0">
                <a:effectLst/>
              </a:rPr>
              <a:t>visualizing</a:t>
            </a:r>
            <a:r>
              <a:rPr lang="en-US" sz="1800" b="0" dirty="0">
                <a:effectLst/>
              </a:rPr>
              <a:t> changes across your environment. In this short challenge, you will take the composed list of metrics and conditions from the last challenge and build some operational dashboards. You will create a free Grafana account and link your Azure Monitor instance to it. You will then build some time-series reports and create an operational dashboard.</a:t>
            </a:r>
          </a:p>
        </p:txBody>
      </p:sp>
    </p:spTree>
    <p:extLst>
      <p:ext uri="{BB962C8B-B14F-4D97-AF65-F5344CB8AC3E}">
        <p14:creationId xmlns:p14="http://schemas.microsoft.com/office/powerpoint/2010/main" val="38548319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143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Linking Azure Monitor to Grafana</a:t>
            </a:r>
          </a:p>
          <a:p>
            <a:pPr>
              <a:spcAft>
                <a:spcPts val="600"/>
              </a:spcAft>
              <a:buClr>
                <a:srgbClr val="0079D6"/>
              </a:buClr>
              <a:buFont typeface="Arial" panose="020B0604020202020204" pitchFamily="34" charset="0"/>
              <a:buChar char="•"/>
            </a:pPr>
            <a:r>
              <a:rPr lang="en-US" sz="1800" b="0" dirty="0">
                <a:effectLst/>
              </a:rPr>
              <a:t>Creating operational dashboard in Grafana</a:t>
            </a:r>
          </a:p>
          <a:p>
            <a:pPr>
              <a:spcAft>
                <a:spcPts val="600"/>
              </a:spcAft>
              <a:buClr>
                <a:srgbClr val="0079D6"/>
              </a:buClr>
              <a:buFont typeface="Arial" panose="020B0604020202020204" pitchFamily="34" charset="0"/>
              <a:buChar char="•"/>
            </a:pPr>
            <a:r>
              <a:rPr lang="en-US" sz="1800" b="0" dirty="0">
                <a:effectLst/>
              </a:rPr>
              <a:t>Reporting on IaaS resources</a:t>
            </a:r>
          </a:p>
          <a:p>
            <a:pPr>
              <a:spcAft>
                <a:spcPts val="600"/>
              </a:spcAft>
              <a:buClr>
                <a:srgbClr val="0079D6"/>
              </a:buClr>
              <a:buFont typeface="Arial" panose="020B0604020202020204" pitchFamily="34" charset="0"/>
              <a:buChar char="•"/>
            </a:pPr>
            <a:r>
              <a:rPr lang="en-US" sz="1800" b="0" dirty="0">
                <a:effectLst/>
              </a:rPr>
              <a:t>Discuss the benefits and use cases of a real-time operational dashboard</a:t>
            </a:r>
          </a:p>
        </p:txBody>
      </p:sp>
    </p:spTree>
    <p:extLst>
      <p:ext uri="{BB962C8B-B14F-4D97-AF65-F5344CB8AC3E}">
        <p14:creationId xmlns:p14="http://schemas.microsoft.com/office/powerpoint/2010/main" val="1500724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8035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metrics you listed in the previous challenge.</a:t>
            </a:r>
          </a:p>
          <a:p>
            <a:pPr>
              <a:spcAft>
                <a:spcPts val="1200"/>
              </a:spcAft>
              <a:buClr>
                <a:srgbClr val="0079D6"/>
              </a:buClr>
              <a:buFont typeface="Arial" panose="020B0604020202020204" pitchFamily="34" charset="0"/>
              <a:buChar char="•"/>
            </a:pPr>
            <a:r>
              <a:rPr lang="en-US" sz="1800" dirty="0"/>
              <a:t>Before jumping into Grafana, construct a quick and simple Azure Metrics dashboard. This can help align the team (and the customer) on what is being presented along with validating the approach.</a:t>
            </a:r>
          </a:p>
          <a:p>
            <a:pPr>
              <a:spcAft>
                <a:spcPts val="1200"/>
              </a:spcAft>
              <a:buClr>
                <a:srgbClr val="0079D6"/>
              </a:buClr>
              <a:buFont typeface="Arial" panose="020B0604020202020204" pitchFamily="34" charset="0"/>
              <a:buChar char="•"/>
            </a:pPr>
            <a:r>
              <a:rPr lang="en-US" sz="1800" dirty="0"/>
              <a:t>Consider the variations in views between different teams. Multiple teams could be interested in monitoring the same component, but </a:t>
            </a:r>
            <a:r>
              <a:rPr lang="en-US" sz="1800" i="1" dirty="0"/>
              <a:t>different</a:t>
            </a:r>
            <a:r>
              <a:rPr lang="en-US" sz="1800" dirty="0"/>
              <a:t> metrics for that component.</a:t>
            </a:r>
          </a:p>
        </p:txBody>
      </p:sp>
    </p:spTree>
    <p:extLst>
      <p:ext uri="{BB962C8B-B14F-4D97-AF65-F5344CB8AC3E}">
        <p14:creationId xmlns:p14="http://schemas.microsoft.com/office/powerpoint/2010/main" val="4882830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573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Before any changes are introduced into the current application architecture, the customer is interested in hardening what is currently deployed in terms of security, redundancy, and overall optimization. In this challenge, you will leave the application structure as-is—leaving it running on VMs—but you will implement some changes to the deployments and configurations of the environment. You will need to address secrets, potential areas of attack, and resiliency within the application. You will also need to make sure the telemetry is captured from the application and the virtual machine.</a:t>
            </a:r>
          </a:p>
        </p:txBody>
      </p:sp>
    </p:spTree>
    <p:extLst>
      <p:ext uri="{BB962C8B-B14F-4D97-AF65-F5344CB8AC3E}">
        <p14:creationId xmlns:p14="http://schemas.microsoft.com/office/powerpoint/2010/main" val="30716761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Right-sizing VMs</a:t>
            </a:r>
          </a:p>
          <a:p>
            <a:pPr>
              <a:spcAft>
                <a:spcPts val="600"/>
              </a:spcAft>
              <a:buClr>
                <a:srgbClr val="0079D6"/>
              </a:buClr>
              <a:buFont typeface="Arial" panose="020B0604020202020204" pitchFamily="34" charset="0"/>
              <a:buChar char="•"/>
            </a:pPr>
            <a:r>
              <a:rPr lang="en-US" sz="1800" b="0" dirty="0">
                <a:effectLst/>
              </a:rPr>
              <a:t>Redundancy of VMs using Availability Zones and proper storage configurations</a:t>
            </a:r>
          </a:p>
          <a:p>
            <a:pPr>
              <a:spcAft>
                <a:spcPts val="600"/>
              </a:spcAft>
              <a:buClr>
                <a:srgbClr val="0079D6"/>
              </a:buClr>
              <a:buFont typeface="Arial" panose="020B0604020202020204" pitchFamily="34" charset="0"/>
              <a:buChar char="•"/>
            </a:pPr>
            <a:r>
              <a:rPr lang="en-US" sz="1800" b="0" dirty="0">
                <a:effectLst/>
              </a:rPr>
              <a:t>Securing network resources using NSGs</a:t>
            </a:r>
          </a:p>
          <a:p>
            <a:pPr>
              <a:spcAft>
                <a:spcPts val="600"/>
              </a:spcAft>
              <a:buClr>
                <a:srgbClr val="0079D6"/>
              </a:buClr>
              <a:buFont typeface="Arial" panose="020B0604020202020204" pitchFamily="34" charset="0"/>
              <a:buChar char="•"/>
            </a:pPr>
            <a:r>
              <a:rPr lang="en-US" sz="1800" b="0" dirty="0">
                <a:effectLst/>
              </a:rPr>
              <a:t>Implementing JIT on VMs</a:t>
            </a:r>
          </a:p>
          <a:p>
            <a:pPr>
              <a:spcAft>
                <a:spcPts val="600"/>
              </a:spcAft>
              <a:buClr>
                <a:srgbClr val="0079D6"/>
              </a:buClr>
              <a:buFont typeface="Arial" panose="020B0604020202020204" pitchFamily="34" charset="0"/>
              <a:buChar char="•"/>
            </a:pPr>
            <a:r>
              <a:rPr lang="en-US" sz="1800" b="0" dirty="0">
                <a:effectLst/>
              </a:rPr>
              <a:t>Discuss and properly configure RBAC based on RACI matrix</a:t>
            </a:r>
          </a:p>
          <a:p>
            <a:pPr>
              <a:spcAft>
                <a:spcPts val="600"/>
              </a:spcAft>
              <a:buClr>
                <a:srgbClr val="0079D6"/>
              </a:buClr>
              <a:buFont typeface="Arial" panose="020B0604020202020204" pitchFamily="34" charset="0"/>
              <a:buChar char="•"/>
            </a:pPr>
            <a:r>
              <a:rPr lang="en-US" sz="1800" b="0" dirty="0">
                <a:effectLst/>
              </a:rPr>
              <a:t>Discuss options for securing database connection strings and implement a solution </a:t>
            </a:r>
          </a:p>
          <a:p>
            <a:pPr>
              <a:spcAft>
                <a:spcPts val="600"/>
              </a:spcAft>
              <a:buClr>
                <a:srgbClr val="0079D6"/>
              </a:buClr>
              <a:buFont typeface="Arial" panose="020B0604020202020204" pitchFamily="34" charset="0"/>
              <a:buChar char="•"/>
            </a:pPr>
            <a:r>
              <a:rPr lang="en-US" sz="1800" b="0" dirty="0">
                <a:effectLst/>
              </a:rPr>
              <a:t>Adding Application Insights to an application</a:t>
            </a:r>
          </a:p>
          <a:p>
            <a:pPr>
              <a:spcAft>
                <a:spcPts val="600"/>
              </a:spcAft>
              <a:buClr>
                <a:srgbClr val="0079D6"/>
              </a:buClr>
              <a:buFont typeface="Arial" panose="020B0604020202020204" pitchFamily="34" charset="0"/>
              <a:buChar char="•"/>
            </a:pPr>
            <a:r>
              <a:rPr lang="en-US" sz="1800" b="0" dirty="0">
                <a:effectLst/>
              </a:rPr>
              <a:t>Configuring VM to send telemetry via Application Insights or Log Analytics agent</a:t>
            </a:r>
          </a:p>
          <a:p>
            <a:pPr>
              <a:spcAft>
                <a:spcPts val="600"/>
              </a:spcAft>
              <a:buClr>
                <a:srgbClr val="0079D6"/>
              </a:buClr>
              <a:buFont typeface="Arial" panose="020B0604020202020204" pitchFamily="34" charset="0"/>
              <a:buChar char="•"/>
            </a:pPr>
            <a:r>
              <a:rPr lang="en-US" sz="1800" b="0" dirty="0">
                <a:effectLst/>
              </a:rPr>
              <a:t>Replacing ELB with Application Gateway and configuring OWASP</a:t>
            </a:r>
          </a:p>
          <a:p>
            <a:pPr>
              <a:spcAft>
                <a:spcPts val="600"/>
              </a:spcAft>
              <a:buClr>
                <a:srgbClr val="0079D6"/>
              </a:buClr>
              <a:buFont typeface="Arial" panose="020B0604020202020204" pitchFamily="34" charset="0"/>
              <a:buChar char="•"/>
            </a:pPr>
            <a:r>
              <a:rPr lang="en-US" sz="1800" b="0" dirty="0">
                <a:effectLst/>
              </a:rPr>
              <a:t>Comparing performance to baselines and ensuring that business SLAs are met with changes in architecture</a:t>
            </a:r>
          </a:p>
          <a:p>
            <a:pPr>
              <a:spcAft>
                <a:spcPts val="600"/>
              </a:spcAft>
              <a:buClr>
                <a:srgbClr val="0079D6"/>
              </a:buClr>
              <a:buFont typeface="Arial" panose="020B0604020202020204" pitchFamily="34" charset="0"/>
              <a:buChar char="•"/>
            </a:pPr>
            <a:r>
              <a:rPr lang="en-US" sz="1800" b="0" dirty="0">
                <a:effectLst/>
              </a:rPr>
              <a:t>Discuss potential cost improvements</a:t>
            </a:r>
          </a:p>
        </p:txBody>
      </p:sp>
    </p:spTree>
    <p:extLst>
      <p:ext uri="{BB962C8B-B14F-4D97-AF65-F5344CB8AC3E}">
        <p14:creationId xmlns:p14="http://schemas.microsoft.com/office/powerpoint/2010/main" val="3680214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1208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list you created in </a:t>
            </a:r>
            <a:r>
              <a:rPr lang="en-US" sz="1800" i="1" dirty="0"/>
              <a:t>Challenge 1</a:t>
            </a:r>
            <a:r>
              <a:rPr lang="en-US" sz="1800" dirty="0"/>
              <a:t>.</a:t>
            </a:r>
          </a:p>
          <a:p>
            <a:pPr>
              <a:spcAft>
                <a:spcPts val="1200"/>
              </a:spcAft>
              <a:buClr>
                <a:srgbClr val="0079D6"/>
              </a:buClr>
              <a:buFont typeface="Arial" panose="020B0604020202020204" pitchFamily="34" charset="0"/>
              <a:buChar char="•"/>
            </a:pPr>
            <a:r>
              <a:rPr lang="en-US" sz="1800" dirty="0"/>
              <a:t>At this point, all infrastructure-focused team members should be familiar with Azure Bicep. Ideally, all team members should know how to use Azure Bicep. Implementation will require many hands-on contributors.</a:t>
            </a:r>
          </a:p>
          <a:p>
            <a:pPr>
              <a:spcAft>
                <a:spcPts val="1200"/>
              </a:spcAft>
              <a:buClr>
                <a:srgbClr val="0079D6"/>
              </a:buClr>
              <a:buFont typeface="Arial" panose="020B0604020202020204" pitchFamily="34" charset="0"/>
              <a:buChar char="•"/>
            </a:pPr>
            <a:r>
              <a:rPr lang="en-US" sz="1800" dirty="0"/>
              <a:t>Strategically determine which changes you will make and how you will make them. Ideally, you would make small changes in a </a:t>
            </a:r>
            <a:r>
              <a:rPr lang="en-US" sz="1800" i="1" dirty="0"/>
              <a:t>Staging</a:t>
            </a:r>
            <a:r>
              <a:rPr lang="en-US" sz="1800" dirty="0"/>
              <a:t> environment and test often. However, given the time constraints of this </a:t>
            </a:r>
            <a:r>
              <a:rPr lang="en-US" sz="1800" dirty="0" err="1"/>
              <a:t>OpenHack</a:t>
            </a:r>
            <a:r>
              <a:rPr lang="en-US" sz="1800" dirty="0"/>
              <a:t> and re-deploying the infrastructure can take 15-20 minutes, you may not have that option.  Therefore, make appropriate changes </a:t>
            </a:r>
            <a:r>
              <a:rPr lang="en-US" sz="1800" i="1" dirty="0"/>
              <a:t>in stages</a:t>
            </a:r>
            <a:r>
              <a:rPr lang="en-US" sz="1800" dirty="0"/>
              <a:t> (probably 4-6 stages) and test the performance of those stages.</a:t>
            </a:r>
          </a:p>
          <a:p>
            <a:pPr>
              <a:spcAft>
                <a:spcPts val="1200"/>
              </a:spcAft>
              <a:buClr>
                <a:srgbClr val="0079D6"/>
              </a:buClr>
              <a:buFont typeface="Arial" panose="020B0604020202020204" pitchFamily="34" charset="0"/>
              <a:buChar char="•"/>
            </a:pPr>
            <a:r>
              <a:rPr lang="en-US" sz="1800" dirty="0"/>
              <a:t>Non-infrastructure team members may focus on updating Azure DevOps pipelines and Grafana dashboards, as necessary.</a:t>
            </a:r>
          </a:p>
        </p:txBody>
      </p:sp>
    </p:spTree>
    <p:extLst>
      <p:ext uri="{BB962C8B-B14F-4D97-AF65-F5344CB8AC3E}">
        <p14:creationId xmlns:p14="http://schemas.microsoft.com/office/powerpoint/2010/main" val="23470665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1820339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99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dirty="0">
                <a:effectLst/>
              </a:rPr>
              <a:t>Often, customers choose to build their own environments for services already managed by Microsoft or its partners. This customer is no different. In this challenge, you will begin migrating the components of the web application to Azure's various PaaS offerings. As you migrate the application and configure its services, you must consider all pillars of the Microsoft Well-Architected Framework. With your implementation, you will need to ensure that all of the customer's SLAs are able to be met </a:t>
            </a:r>
            <a:r>
              <a:rPr lang="en-US" sz="1800" b="0" i="1" dirty="0">
                <a:effectLst/>
              </a:rPr>
              <a:t>at all times</a:t>
            </a:r>
            <a:r>
              <a:rPr lang="en-US" sz="1800" b="0" dirty="0">
                <a:effectLst/>
              </a:rPr>
              <a:t> while maintaining adherence to the Microsoft Azure Well-Architected Framework. You will also need to make sure that your Grafana dashboards are updated to report desired metrics from the new resources. Finally, all alerts should be updated based on the new resources.</a:t>
            </a:r>
            <a:endParaRPr lang="en-US" sz="1800" dirty="0"/>
          </a:p>
        </p:txBody>
      </p:sp>
    </p:spTree>
    <p:extLst>
      <p:ext uri="{BB962C8B-B14F-4D97-AF65-F5344CB8AC3E}">
        <p14:creationId xmlns:p14="http://schemas.microsoft.com/office/powerpoint/2010/main" val="6737055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Configuring Azure App Service for </a:t>
            </a:r>
            <a:r>
              <a:rPr lang="en-US" sz="1800" b="0" dirty="0" err="1">
                <a:effectLst/>
              </a:rPr>
              <a:t>autoscale</a:t>
            </a:r>
            <a:endParaRPr lang="en-US" sz="1800" dirty="0"/>
          </a:p>
          <a:p>
            <a:pPr>
              <a:spcAft>
                <a:spcPts val="600"/>
              </a:spcAft>
              <a:buClr>
                <a:srgbClr val="0079D6"/>
              </a:buClr>
              <a:buFont typeface="Arial" panose="020B0604020202020204" pitchFamily="34" charset="0"/>
              <a:buChar char="•"/>
            </a:pPr>
            <a:r>
              <a:rPr lang="en-US" sz="1800" b="0" dirty="0">
                <a:effectLst/>
              </a:rPr>
              <a:t>Securing Azure App Service</a:t>
            </a:r>
          </a:p>
          <a:p>
            <a:pPr>
              <a:spcAft>
                <a:spcPts val="600"/>
              </a:spcAft>
              <a:buClr>
                <a:srgbClr val="0079D6"/>
              </a:buClr>
              <a:buFont typeface="Arial" panose="020B0604020202020204" pitchFamily="34" charset="0"/>
              <a:buChar char="•"/>
            </a:pPr>
            <a:r>
              <a:rPr lang="en-US" sz="1800" b="0" dirty="0">
                <a:effectLst/>
              </a:rPr>
              <a:t>Configuring Azure SQL for failover</a:t>
            </a:r>
          </a:p>
          <a:p>
            <a:pPr>
              <a:spcAft>
                <a:spcPts val="600"/>
              </a:spcAft>
              <a:buClr>
                <a:srgbClr val="0079D6"/>
              </a:buClr>
              <a:buFont typeface="Arial" panose="020B0604020202020204" pitchFamily="34" charset="0"/>
              <a:buChar char="•"/>
            </a:pPr>
            <a:r>
              <a:rPr lang="en-US" sz="1800" b="0" dirty="0">
                <a:effectLst/>
              </a:rPr>
              <a:t>Using Key Vault in Azure App Service</a:t>
            </a:r>
          </a:p>
          <a:p>
            <a:pPr>
              <a:spcAft>
                <a:spcPts val="600"/>
              </a:spcAft>
              <a:buClr>
                <a:srgbClr val="0079D6"/>
              </a:buClr>
              <a:buFont typeface="Arial" panose="020B0604020202020204" pitchFamily="34" charset="0"/>
              <a:buChar char="•"/>
            </a:pPr>
            <a:r>
              <a:rPr lang="en-US" sz="1800" b="0" dirty="0">
                <a:effectLst/>
              </a:rPr>
              <a:t>Enabling SQL Always Encrypted</a:t>
            </a:r>
          </a:p>
          <a:p>
            <a:pPr>
              <a:spcAft>
                <a:spcPts val="600"/>
              </a:spcAft>
              <a:buClr>
                <a:srgbClr val="0079D6"/>
              </a:buClr>
              <a:buFont typeface="Arial" panose="020B0604020202020204" pitchFamily="34" charset="0"/>
              <a:buChar char="•"/>
            </a:pPr>
            <a:r>
              <a:rPr lang="en-US" sz="1800" b="0" dirty="0">
                <a:effectLst/>
              </a:rPr>
              <a:t>Leveraging private endpoints</a:t>
            </a:r>
          </a:p>
          <a:p>
            <a:pPr>
              <a:spcAft>
                <a:spcPts val="600"/>
              </a:spcAft>
              <a:buClr>
                <a:srgbClr val="0079D6"/>
              </a:buClr>
              <a:buFont typeface="Arial" panose="020B0604020202020204" pitchFamily="34" charset="0"/>
              <a:buChar char="•"/>
            </a:pPr>
            <a:r>
              <a:rPr lang="en-US" sz="1800" b="0" dirty="0">
                <a:effectLst/>
              </a:rPr>
              <a:t>Using Azure Batch</a:t>
            </a:r>
          </a:p>
          <a:p>
            <a:pPr>
              <a:spcAft>
                <a:spcPts val="600"/>
              </a:spcAft>
              <a:buClr>
                <a:srgbClr val="0079D6"/>
              </a:buClr>
              <a:buFont typeface="Arial" panose="020B0604020202020204" pitchFamily="34" charset="0"/>
              <a:buChar char="•"/>
            </a:pPr>
            <a:r>
              <a:rPr lang="en-US" sz="1800" b="0" dirty="0">
                <a:effectLst/>
              </a:rPr>
              <a:t>Continue comparing performance to baselines and ensuring that SLAs are met with changes in architecture</a:t>
            </a:r>
          </a:p>
          <a:p>
            <a:pPr>
              <a:spcAft>
                <a:spcPts val="600"/>
              </a:spcAft>
              <a:buClr>
                <a:srgbClr val="0079D6"/>
              </a:buClr>
              <a:buFont typeface="Arial" panose="020B0604020202020204" pitchFamily="34" charset="0"/>
              <a:buChar char="•"/>
            </a:pPr>
            <a:r>
              <a:rPr lang="en-US" sz="1800" b="0" dirty="0">
                <a:effectLst/>
              </a:rPr>
              <a:t>Failing a region while maintaining performance SLAs</a:t>
            </a:r>
          </a:p>
          <a:p>
            <a:pPr>
              <a:spcAft>
                <a:spcPts val="600"/>
              </a:spcAft>
              <a:buClr>
                <a:srgbClr val="0079D6"/>
              </a:buClr>
              <a:buFont typeface="Arial" panose="020B0604020202020204" pitchFamily="34" charset="0"/>
              <a:buChar char="•"/>
            </a:pPr>
            <a:r>
              <a:rPr lang="en-US" sz="1800" b="0" dirty="0">
                <a:effectLst/>
              </a:rPr>
              <a:t>Reporting on PaaS services</a:t>
            </a:r>
          </a:p>
        </p:txBody>
      </p:sp>
    </p:spTree>
    <p:extLst>
      <p:ext uri="{BB962C8B-B14F-4D97-AF65-F5344CB8AC3E}">
        <p14:creationId xmlns:p14="http://schemas.microsoft.com/office/powerpoint/2010/main" val="40273983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to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5973120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6251350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560982" cy="923330"/>
          </a:xfrm>
        </p:spPr>
        <p:txBody>
          <a:bodyPr/>
          <a:lstStyle/>
          <a:p>
            <a:r>
              <a:rPr lang="en-US" dirty="0"/>
              <a:t>Microsoft Azure Well-Architected Framework</a:t>
            </a:r>
            <a:br>
              <a:rPr lang="en-US" dirty="0"/>
            </a:br>
            <a:r>
              <a:rPr lang="en-US" sz="2400" dirty="0"/>
              <a:t>Success Factors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36395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531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In the previous challenge, you may have elected to move the API to Azure Functions. If so, great! If not, here is your chance. In this challenge, you will separate the web front-end (WFE) from its services layer (API). Upon doing so, you will move the service layer to Azure Functions. In light of the Microsoft Azure Well-Architected Framework, you will also need to configure Azure Functions accordingly.</a:t>
            </a:r>
          </a:p>
        </p:txBody>
      </p:sp>
    </p:spTree>
    <p:extLst>
      <p:ext uri="{BB962C8B-B14F-4D97-AF65-F5344CB8AC3E}">
        <p14:creationId xmlns:p14="http://schemas.microsoft.com/office/powerpoint/2010/main" val="37817184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2870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Separating an application's front-end from its API</a:t>
            </a:r>
          </a:p>
          <a:p>
            <a:pPr>
              <a:spcAft>
                <a:spcPts val="600"/>
              </a:spcAft>
              <a:buClr>
                <a:srgbClr val="0079D6"/>
              </a:buClr>
              <a:buFont typeface="Arial" panose="020B0604020202020204" pitchFamily="34" charset="0"/>
              <a:buChar char="•"/>
            </a:pPr>
            <a:r>
              <a:rPr lang="en-US" sz="1800" b="0" dirty="0">
                <a:effectLst/>
              </a:rPr>
              <a:t>Securing of Azure Functions</a:t>
            </a:r>
          </a:p>
          <a:p>
            <a:pPr>
              <a:spcAft>
                <a:spcPts val="600"/>
              </a:spcAft>
              <a:buClr>
                <a:srgbClr val="0079D6"/>
              </a:buClr>
              <a:buFont typeface="Arial" panose="020B0604020202020204" pitchFamily="34" charset="0"/>
              <a:buChar char="•"/>
            </a:pPr>
            <a:r>
              <a:rPr lang="en-US" sz="1800" b="0" dirty="0">
                <a:effectLst/>
              </a:rPr>
              <a:t>Configuring autoscaling of Azure Functions</a:t>
            </a:r>
          </a:p>
          <a:p>
            <a:pPr>
              <a:spcAft>
                <a:spcPts val="600"/>
              </a:spcAft>
              <a:buClr>
                <a:srgbClr val="0079D6"/>
              </a:buClr>
              <a:buFont typeface="Arial" panose="020B0604020202020204" pitchFamily="34" charset="0"/>
              <a:buChar char="•"/>
            </a:pPr>
            <a:r>
              <a:rPr lang="en-US" sz="1800" b="0" dirty="0">
                <a:effectLst/>
              </a:rPr>
              <a:t>Instrumenting Azure Functions with Application Insights</a:t>
            </a:r>
          </a:p>
          <a:p>
            <a:pPr>
              <a:spcAft>
                <a:spcPts val="600"/>
              </a:spcAft>
              <a:buClr>
                <a:srgbClr val="0079D6"/>
              </a:buClr>
              <a:buFont typeface="Arial" panose="020B0604020202020204" pitchFamily="34" charset="0"/>
              <a:buChar char="•"/>
            </a:pPr>
            <a:r>
              <a:rPr lang="en-US" sz="1800" b="0" dirty="0">
                <a:effectLst/>
              </a:rPr>
              <a:t>Discuss the various billing models of Azure Functions and the reasoning behind which one was chosen in the case of this challenge</a:t>
            </a:r>
          </a:p>
          <a:p>
            <a:pPr>
              <a:spcAft>
                <a:spcPts val="600"/>
              </a:spcAft>
              <a:buClr>
                <a:srgbClr val="0079D6"/>
              </a:buClr>
              <a:buFont typeface="Arial" panose="020B0604020202020204" pitchFamily="34" charset="0"/>
              <a:buChar char="•"/>
            </a:pPr>
            <a:r>
              <a:rPr lang="en-US" sz="1800" b="0" dirty="0">
                <a:effectLst/>
              </a:rPr>
              <a:t>Discuss the benefits of separating the two layers of the application</a:t>
            </a:r>
          </a:p>
          <a:p>
            <a:pPr>
              <a:spcAft>
                <a:spcPts val="600"/>
              </a:spcAft>
              <a:buClr>
                <a:srgbClr val="0079D6"/>
              </a:buClr>
              <a:buFont typeface="Arial" panose="020B0604020202020204" pitchFamily="34" charset="0"/>
              <a:buChar char="•"/>
            </a:pPr>
            <a:r>
              <a:rPr lang="en-US" sz="1800" b="0" dirty="0">
                <a:effectLst/>
              </a:rPr>
              <a:t>Continuing to compare performance to baselines and ensuring that business SLAs are met with introduction of Azure Functions</a:t>
            </a:r>
          </a:p>
        </p:txBody>
      </p:sp>
    </p:spTree>
    <p:extLst>
      <p:ext uri="{BB962C8B-B14F-4D97-AF65-F5344CB8AC3E}">
        <p14:creationId xmlns:p14="http://schemas.microsoft.com/office/powerpoint/2010/main" val="9831350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60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The application, unfortunately, is still using legacy database connection strings. This means that there are still identities (SQL or Azure AD) that are used to connect the application to the database. In this challenge, you will refactor your application to leverage managed identities for database connectivity and remove application-specific named users from the database.</a:t>
            </a:r>
          </a:p>
        </p:txBody>
      </p:sp>
    </p:spTree>
    <p:extLst>
      <p:ext uri="{BB962C8B-B14F-4D97-AF65-F5344CB8AC3E}">
        <p14:creationId xmlns:p14="http://schemas.microsoft.com/office/powerpoint/2010/main" val="8747342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9633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Using managed identities for database connectivity</a:t>
            </a:r>
          </a:p>
          <a:p>
            <a:pPr>
              <a:spcAft>
                <a:spcPts val="600"/>
              </a:spcAft>
              <a:buClr>
                <a:srgbClr val="0079D6"/>
              </a:buClr>
              <a:buFont typeface="Arial" panose="020B0604020202020204" pitchFamily="34" charset="0"/>
              <a:buChar char="•"/>
            </a:pPr>
            <a:r>
              <a:rPr lang="en-US" sz="1800" b="0" dirty="0">
                <a:effectLst/>
              </a:rPr>
              <a:t>Understand and discuss the benefits of managed identities in terms of the Microsoft Azure Well-Architected Framework</a:t>
            </a:r>
          </a:p>
        </p:txBody>
      </p:sp>
    </p:spTree>
    <p:extLst>
      <p:ext uri="{BB962C8B-B14F-4D97-AF65-F5344CB8AC3E}">
        <p14:creationId xmlns:p14="http://schemas.microsoft.com/office/powerpoint/2010/main" val="32785655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88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You have already introduced Application Insights into your application. However, the customer is finding it difficult to correlate errors between the web front-end and the backend. In this challenge, you will </a:t>
            </a:r>
            <a:r>
              <a:rPr lang="en-US" sz="1800" b="0" i="1" dirty="0">
                <a:effectLst/>
              </a:rPr>
              <a:t>discuss </a:t>
            </a:r>
            <a:r>
              <a:rPr lang="en-US" sz="1800" b="0" dirty="0">
                <a:effectLst/>
              </a:rPr>
              <a:t>approaches to implementing the capturing of correlation data when an error occurs in the application. Remember, solutions should consider all pillars of the Microsoft Azure Well-Architected Framework.</a:t>
            </a:r>
          </a:p>
        </p:txBody>
      </p:sp>
    </p:spTree>
    <p:extLst>
      <p:ext uri="{BB962C8B-B14F-4D97-AF65-F5344CB8AC3E}">
        <p14:creationId xmlns:p14="http://schemas.microsoft.com/office/powerpoint/2010/main" val="3538293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050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Discuss techniques for capturing correlation data</a:t>
            </a:r>
          </a:p>
          <a:p>
            <a:pPr>
              <a:spcAft>
                <a:spcPts val="600"/>
              </a:spcAft>
              <a:buClr>
                <a:srgbClr val="0079D6"/>
              </a:buClr>
              <a:buFont typeface="Arial" panose="020B0604020202020204" pitchFamily="34" charset="0"/>
              <a:buChar char="•"/>
            </a:pPr>
            <a:r>
              <a:rPr lang="en-US" sz="1800" b="0" dirty="0">
                <a:effectLst/>
              </a:rPr>
              <a:t>Understand costs and security when storing correlation data</a:t>
            </a:r>
          </a:p>
          <a:p>
            <a:pPr>
              <a:spcAft>
                <a:spcPts val="600"/>
              </a:spcAft>
              <a:buClr>
                <a:srgbClr val="0079D6"/>
              </a:buClr>
              <a:buFont typeface="Arial" panose="020B0604020202020204" pitchFamily="34" charset="0"/>
              <a:buChar char="•"/>
            </a:pPr>
            <a:r>
              <a:rPr lang="en-US" sz="1800" b="0" dirty="0">
                <a:effectLst/>
              </a:rPr>
              <a:t>Understand how processing correlation data can impact application performance</a:t>
            </a:r>
          </a:p>
          <a:p>
            <a:pPr>
              <a:spcAft>
                <a:spcPts val="600"/>
              </a:spcAft>
              <a:buClr>
                <a:srgbClr val="0079D6"/>
              </a:buClr>
              <a:buFont typeface="Arial" panose="020B0604020202020204" pitchFamily="34" charset="0"/>
              <a:buChar char="•"/>
            </a:pPr>
            <a:r>
              <a:rPr lang="en-US" sz="1800" b="0" dirty="0">
                <a:effectLst/>
              </a:rPr>
              <a:t>Understand what data to capture in a distributed architecture</a:t>
            </a:r>
          </a:p>
        </p:txBody>
      </p:sp>
    </p:spTree>
    <p:extLst>
      <p:ext uri="{BB962C8B-B14F-4D97-AF65-F5344CB8AC3E}">
        <p14:creationId xmlns:p14="http://schemas.microsoft.com/office/powerpoint/2010/main" val="13288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Shared understanding</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The Microsoft Azure Well-Architected Framework </a:t>
            </a:r>
            <a:r>
              <a:rPr lang="en-US" sz="1800" dirty="0" err="1"/>
              <a:t>OpenHack</a:t>
            </a:r>
            <a:r>
              <a:rPr lang="en-US" sz="1800" dirty="0"/>
              <a:t> is </a:t>
            </a:r>
            <a:r>
              <a:rPr lang="en-US" sz="1800" b="1" dirty="0"/>
              <a:t>L400+</a:t>
            </a:r>
            <a:r>
              <a:rPr lang="en-US" sz="1800" dirty="0"/>
              <a:t>. In other words, it is much more difficult than your previous </a:t>
            </a:r>
            <a:r>
              <a:rPr lang="en-US" sz="1800" dirty="0" err="1"/>
              <a:t>OpenHacks</a:t>
            </a:r>
            <a:r>
              <a:rPr lang="en-US" sz="1800" dirty="0"/>
              <a:t>. Your technical depth </a:t>
            </a:r>
            <a:r>
              <a:rPr lang="en-US" sz="1800" i="1" dirty="0"/>
              <a:t>will</a:t>
            </a:r>
            <a:r>
              <a:rPr lang="en-US" sz="1800" dirty="0"/>
              <a:t> be stretched.</a:t>
            </a:r>
          </a:p>
          <a:p>
            <a:pPr>
              <a:spcAft>
                <a:spcPts val="1200"/>
              </a:spcAft>
              <a:buClr>
                <a:srgbClr val="0079D6"/>
              </a:buClr>
              <a:buFont typeface="Arial" panose="020B0604020202020204" pitchFamily="34" charset="0"/>
              <a:buChar char="•"/>
            </a:pPr>
            <a:r>
              <a:rPr lang="en-US" sz="1800" dirty="0"/>
              <a:t>Your team should be comprised of </a:t>
            </a:r>
            <a:r>
              <a:rPr lang="en-US" sz="1800" i="1" dirty="0"/>
              <a:t>experts</a:t>
            </a:r>
            <a:r>
              <a:rPr lang="en-US" sz="1800" dirty="0"/>
              <a:t> in their respective field of infrastructure, application development, DevOps, data, or security. This </a:t>
            </a:r>
            <a:r>
              <a:rPr lang="en-US" sz="1800" dirty="0" err="1"/>
              <a:t>OpenHack</a:t>
            </a:r>
            <a:r>
              <a:rPr lang="en-US" sz="1800" dirty="0"/>
              <a:t> is not recommended for architects who are intermediate or below in their focus area.</a:t>
            </a:r>
          </a:p>
          <a:p>
            <a:pPr>
              <a:spcAft>
                <a:spcPts val="1200"/>
              </a:spcAft>
              <a:buClr>
                <a:srgbClr val="0079D6"/>
              </a:buClr>
              <a:buFont typeface="Arial" panose="020B0604020202020204" pitchFamily="34" charset="0"/>
              <a:buChar char="•"/>
            </a:pPr>
            <a:r>
              <a:rPr lang="en-US" sz="1800" dirty="0"/>
              <a:t>There is a difference between </a:t>
            </a:r>
            <a:r>
              <a:rPr lang="en-US" sz="1800" i="1" dirty="0"/>
              <a:t>assessments </a:t>
            </a:r>
            <a:r>
              <a:rPr lang="en-US" sz="1800" dirty="0"/>
              <a:t>and </a:t>
            </a:r>
            <a:r>
              <a:rPr lang="en-US" sz="1800" i="1" dirty="0"/>
              <a:t>implementation</a:t>
            </a:r>
            <a:r>
              <a:rPr lang="en-US" sz="1800" dirty="0"/>
              <a:t>. While much of this </a:t>
            </a:r>
            <a:r>
              <a:rPr lang="en-US" sz="1800" dirty="0" err="1"/>
              <a:t>OpenHack</a:t>
            </a:r>
            <a:r>
              <a:rPr lang="en-US" sz="1800" dirty="0"/>
              <a:t> has teams implementing solutions, it is understood that your role may be to only conduct assessments and provide direction. However, we feel it is important to know the </a:t>
            </a:r>
            <a:r>
              <a:rPr lang="en-US" sz="1800" i="1" dirty="0"/>
              <a:t>intent</a:t>
            </a:r>
            <a:r>
              <a:rPr lang="en-US" sz="1800" dirty="0"/>
              <a:t> behind the questions of the Microsoft Azure Well-Architected Framework and Go-Live assessments so that you can coach and advise accordingly.</a:t>
            </a:r>
          </a:p>
          <a:p>
            <a:pPr>
              <a:spcAft>
                <a:spcPts val="1200"/>
              </a:spcAft>
              <a:buClr>
                <a:srgbClr val="0079D6"/>
              </a:buClr>
              <a:buFont typeface="Arial" panose="020B0604020202020204" pitchFamily="34" charset="0"/>
              <a:buChar char="•"/>
            </a:pPr>
            <a:r>
              <a:rPr lang="en-US" sz="1800" dirty="0"/>
              <a:t>This </a:t>
            </a:r>
            <a:r>
              <a:rPr lang="en-US" sz="1800" dirty="0" err="1"/>
              <a:t>OpenHack</a:t>
            </a:r>
            <a:r>
              <a:rPr lang="en-US" sz="1800" dirty="0"/>
              <a:t> prepares you for both live workloads (WAF) and proposed architectures for greenfield workloads (Go-Live). Each challenge is designed to upskill you across multiple areas within all five pillars. It is our intent that you recognize the cross-effects of each pillar regardless of which assessment you deliver.</a:t>
            </a:r>
          </a:p>
          <a:p>
            <a:pPr>
              <a:spcAft>
                <a:spcPts val="1200"/>
              </a:spcAft>
              <a:buClr>
                <a:srgbClr val="0079D6"/>
              </a:buClr>
              <a:buFont typeface="Arial" panose="020B0604020202020204" pitchFamily="34" charset="0"/>
              <a:buChar char="•"/>
            </a:pPr>
            <a:r>
              <a:rPr lang="en-US" sz="1800" dirty="0"/>
              <a:t>You are not expected to be an expert at everything. Instead, leverage your teammates and glean as much as you can from them.</a:t>
            </a:r>
          </a:p>
        </p:txBody>
      </p:sp>
    </p:spTree>
    <p:extLst>
      <p:ext uri="{BB962C8B-B14F-4D97-AF65-F5344CB8AC3E}">
        <p14:creationId xmlns:p14="http://schemas.microsoft.com/office/powerpoint/2010/main" val="30717278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35793585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3031107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103688907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Success Tips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Pay attention to the time expectation for each challenge and govern yourselves accordingly.</a:t>
            </a:r>
          </a:p>
          <a:p>
            <a:pPr>
              <a:spcAft>
                <a:spcPts val="1200"/>
              </a:spcAft>
              <a:buClr>
                <a:srgbClr val="0079D6"/>
              </a:buClr>
              <a:buFont typeface="Arial" panose="020B0604020202020204" pitchFamily="34" charset="0"/>
              <a:buChar char="•"/>
            </a:pPr>
            <a:r>
              <a:rPr lang="en-US" sz="1800" dirty="0"/>
              <a:t>Leverage your coach </a:t>
            </a:r>
            <a:r>
              <a:rPr lang="en-US" sz="1800" b="1" dirty="0"/>
              <a:t>as much as possible</a:t>
            </a:r>
            <a:r>
              <a:rPr lang="en-US" sz="1800" dirty="0"/>
              <a:t>. Your coach is expected to be available at all times. </a:t>
            </a:r>
          </a:p>
          <a:p>
            <a:pPr>
              <a:spcAft>
                <a:spcPts val="1200"/>
              </a:spcAft>
              <a:buClr>
                <a:srgbClr val="0079D6"/>
              </a:buClr>
              <a:buFont typeface="Arial" panose="020B0604020202020204" pitchFamily="34" charset="0"/>
              <a:buChar char="•"/>
            </a:pPr>
            <a:r>
              <a:rPr lang="en-US" sz="1800" dirty="0"/>
              <a:t>Additionally, continuously solicit feedback from your coach. The coaches are not expected to give answers, but they are here to ensure you continue to move through each challenge efficiently.</a:t>
            </a:r>
          </a:p>
          <a:p>
            <a:pPr>
              <a:spcAft>
                <a:spcPts val="1200"/>
              </a:spcAft>
              <a:buClr>
                <a:srgbClr val="0079D6"/>
              </a:buClr>
              <a:buFont typeface="Arial" panose="020B0604020202020204" pitchFamily="34" charset="0"/>
              <a:buChar char="•"/>
            </a:pPr>
            <a:r>
              <a:rPr lang="en-US" sz="1800" dirty="0"/>
              <a:t>Attendees on high DPI Windows devices such as Surface Books may wish to consider installing </a:t>
            </a:r>
            <a:r>
              <a:rPr lang="en-US" sz="1800" dirty="0">
                <a:hlinkClick r:id="rId3"/>
              </a:rPr>
              <a:t>mRemoteNG</a:t>
            </a:r>
            <a:r>
              <a:rPr lang="en-US" sz="1800" dirty="0"/>
              <a:t> to mitigate DPI scaling issues in the native Windows RDP client (note that this is not a requirement for this </a:t>
            </a:r>
            <a:r>
              <a:rPr lang="en-US" sz="1800" dirty="0" err="1"/>
              <a:t>OpenHack</a:t>
            </a:r>
            <a:r>
              <a:rPr lang="en-US" sz="1800" dirty="0"/>
              <a:t>, simply a lifehack)</a:t>
            </a:r>
          </a:p>
          <a:p>
            <a:pPr>
              <a:spcAft>
                <a:spcPts val="1200"/>
              </a:spcAft>
              <a:buClr>
                <a:srgbClr val="0079D6"/>
              </a:buClr>
              <a:buFont typeface="Arial" panose="020B0604020202020204" pitchFamily="34" charset="0"/>
              <a:buChar char="•"/>
            </a:pPr>
            <a:r>
              <a:rPr lang="en-US" sz="1800" dirty="0"/>
              <a:t>Attendees should not only read the overview, but also </a:t>
            </a:r>
          </a:p>
          <a:p>
            <a:pPr lvl="1">
              <a:spcAft>
                <a:spcPts val="1200"/>
              </a:spcAft>
              <a:buClr>
                <a:srgbClr val="0079D6"/>
              </a:buClr>
              <a:buFont typeface="Arial" panose="020B0604020202020204" pitchFamily="34" charset="0"/>
              <a:buChar char="•"/>
            </a:pPr>
            <a:r>
              <a:rPr lang="en-US" sz="1600" dirty="0"/>
              <a:t>Login to their Azure subscription and explore the resources that are deployed</a:t>
            </a:r>
          </a:p>
          <a:p>
            <a:pPr lvl="1">
              <a:spcAft>
                <a:spcPts val="1200"/>
              </a:spcAft>
              <a:buClr>
                <a:srgbClr val="0079D6"/>
              </a:buClr>
              <a:buFont typeface="Arial" panose="020B0604020202020204" pitchFamily="34" charset="0"/>
              <a:buChar char="•"/>
            </a:pPr>
            <a:r>
              <a:rPr lang="en-US" sz="1600" dirty="0"/>
              <a:t>Login to their Azure DevOps tenant to ensure all repositories are there</a:t>
            </a:r>
          </a:p>
          <a:p>
            <a:pPr>
              <a:spcAft>
                <a:spcPts val="1200"/>
              </a:spcAft>
              <a:buClr>
                <a:srgbClr val="0079D6"/>
              </a:buClr>
              <a:buFont typeface="Arial" panose="020B0604020202020204" pitchFamily="34" charset="0"/>
              <a:buChar char="•"/>
            </a:pPr>
            <a:r>
              <a:rPr lang="en-US" sz="1800" dirty="0"/>
              <a:t>Attendees should be very aware that they are working with a "production" environment before they get hands on keyboard</a:t>
            </a:r>
          </a:p>
        </p:txBody>
      </p:sp>
    </p:spTree>
    <p:extLst>
      <p:ext uri="{BB962C8B-B14F-4D97-AF65-F5344CB8AC3E}">
        <p14:creationId xmlns:p14="http://schemas.microsoft.com/office/powerpoint/2010/main" val="35111613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This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OpenHack</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encourages participants to execute the ACHIEVE method when evaluating the workload under the lens of the Microsoft Azure Well-Architected Framework.</a:t>
            </a:r>
            <a:endParaRPr kumimoji="0" lang="en-US" sz="1800" b="1"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a:extLst>
              <a:ext uri="{FF2B5EF4-FFF2-40B4-BE49-F238E27FC236}">
                <a16:creationId xmlns:a16="http://schemas.microsoft.com/office/drawing/2014/main" id="{54925A10-2AC0-4F33-9A21-0B3740D124D4}"/>
              </a:ext>
            </a:extLst>
          </p:cNvPr>
          <p:cNvSpPr/>
          <p:nvPr/>
        </p:nvSpPr>
        <p:spPr>
          <a:xfrm>
            <a:off x="0" y="3116225"/>
            <a:ext cx="244514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Assess current workload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components and configurations</a:t>
            </a:r>
            <a:endParaRPr kumimoji="0" lang="en-US" sz="1400" b="1"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gaps and concerns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Greater detail increases chances for success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 aware of </a:t>
            </a:r>
            <a:r>
              <a:rPr lang="en-US" sz="1400" i="1" dirty="0">
                <a:solidFill>
                  <a:srgbClr val="FFFFFF"/>
                </a:solidFill>
                <a:latin typeface="Segoe UI Light"/>
              </a:rPr>
              <a:t>too much</a:t>
            </a:r>
            <a:r>
              <a:rPr lang="en-US" sz="1400" dirty="0">
                <a:solidFill>
                  <a:srgbClr val="FFFFFF"/>
                </a:solidFill>
                <a:latin typeface="Segoe UI Light"/>
              </a:rPr>
              <a:t> detail and where depreciating value begins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B0BAC358-E2C5-4880-AE32-C17E439BDE34}"/>
              </a:ext>
            </a:extLst>
          </p:cNvPr>
          <p:cNvSpPr/>
          <p:nvPr/>
        </p:nvSpPr>
        <p:spPr>
          <a:xfrm>
            <a:off x="2471002" y="3116225"/>
            <a:ext cx="2366210" cy="1815882"/>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Review assessment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each WAF pillar applies to each component identified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Conversely, consider how each component identified affects each WAF pillar</a:t>
            </a:r>
          </a:p>
        </p:txBody>
      </p:sp>
      <p:sp>
        <p:nvSpPr>
          <p:cNvPr id="8" name="Rectangle 7">
            <a:extLst>
              <a:ext uri="{FF2B5EF4-FFF2-40B4-BE49-F238E27FC236}">
                <a16:creationId xmlns:a16="http://schemas.microsoft.com/office/drawing/2014/main" id="{76F64014-E34A-4496-A7CC-4ED73DFF2271}"/>
              </a:ext>
            </a:extLst>
          </p:cNvPr>
          <p:cNvSpPr/>
          <p:nvPr/>
        </p:nvSpPr>
        <p:spPr>
          <a:xfrm>
            <a:off x="4850012" y="3116225"/>
            <a:ext cx="2363989" cy="2462213"/>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Propose new ideas to improve each component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proposed solutions affect—positively or negatively—the component under the lenses of WAF</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Remember, the smallest solutions can </a:t>
            </a:r>
            <a:r>
              <a:rPr lang="en-US" sz="1400" dirty="0">
                <a:solidFill>
                  <a:srgbClr val="FFFFFF"/>
                </a:solidFill>
                <a:latin typeface="Segoe UI Light"/>
              </a:rPr>
              <a:t>still have tremendous impact</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51D9197-3048-456D-B324-433ADBCCDCBE}"/>
              </a:ext>
            </a:extLst>
          </p:cNvPr>
          <p:cNvSpPr/>
          <p:nvPr/>
        </p:nvSpPr>
        <p:spPr>
          <a:xfrm>
            <a:off x="9588469" y="3116225"/>
            <a:ext cx="260353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Validate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Determine how results affected </a:t>
            </a:r>
            <a:r>
              <a:rPr lang="en-US" sz="1400" i="1" dirty="0">
                <a:solidFill>
                  <a:srgbClr val="FFFFFF"/>
                </a:solidFill>
                <a:latin typeface="Segoe UI Light"/>
              </a:rPr>
              <a:t>each</a:t>
            </a:r>
            <a:r>
              <a:rPr lang="en-US" sz="1400" dirty="0">
                <a:solidFill>
                  <a:srgbClr val="FFFFFF"/>
                </a:solidFill>
                <a:latin typeface="Segoe UI Light"/>
              </a:rPr>
              <a:t> pillar and </a:t>
            </a:r>
            <a:r>
              <a:rPr lang="en-US" sz="1400" i="1" dirty="0">
                <a:solidFill>
                  <a:srgbClr val="FFFFFF"/>
                </a:solidFill>
                <a:latin typeface="Segoe UI Light"/>
              </a:rPr>
              <a:t>all</a:t>
            </a:r>
            <a:r>
              <a:rPr lang="en-US" sz="1400" dirty="0">
                <a:solidFill>
                  <a:srgbClr val="FFFFFF"/>
                </a:solidFill>
                <a:latin typeface="Segoe UI Light"/>
              </a:rPr>
              <a:t> pillars, collectively, of WAF</a:t>
            </a:r>
          </a:p>
          <a:p>
            <a:pPr marL="285750" indent="-285750" defTabSz="932742">
              <a:buFont typeface="Arial" panose="020B0604020202020204" pitchFamily="34" charset="0"/>
              <a:buChar char="•"/>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Did </a:t>
            </a:r>
            <a:r>
              <a:rPr lang="en-US" sz="1400" dirty="0">
                <a:solidFill>
                  <a:srgbClr val="FFFFFF"/>
                </a:solidFill>
                <a:latin typeface="Segoe UI Light"/>
              </a:rPr>
              <a:t>”improvements” create positive or negative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Weigh outcomes and allow customer to determine business priority (e.g., cost vs. performance)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24710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48425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flipH="1">
            <a:off x="9573447" y="2266593"/>
            <a:ext cx="7513"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ACHIEVE method</a:t>
            </a:r>
            <a:endParaRPr lang="en-US" dirty="0"/>
          </a:p>
        </p:txBody>
      </p:sp>
      <p:cxnSp>
        <p:nvCxnSpPr>
          <p:cNvPr id="22" name="Straight Connector 21">
            <a:extLst>
              <a:ext uri="{FF2B5EF4-FFF2-40B4-BE49-F238E27FC236}">
                <a16:creationId xmlns:a16="http://schemas.microsoft.com/office/drawing/2014/main" id="{56720D17-C2D8-1B44-889A-F3570650A250}"/>
              </a:ext>
            </a:extLst>
          </p:cNvPr>
          <p:cNvCxnSpPr>
            <a:cxnSpLocks/>
          </p:cNvCxnSpPr>
          <p:nvPr/>
        </p:nvCxnSpPr>
        <p:spPr>
          <a:xfrm flipH="1">
            <a:off x="7214001" y="2266593"/>
            <a:ext cx="748"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F1CEBCA-63DF-6F4D-B648-3E00FC68AFCC}"/>
              </a:ext>
            </a:extLst>
          </p:cNvPr>
          <p:cNvSpPr/>
          <p:nvPr/>
        </p:nvSpPr>
        <p:spPr>
          <a:xfrm>
            <a:off x="7222260" y="3116225"/>
            <a:ext cx="2351187" cy="1169551"/>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Begin implementing improvements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Don’t try to “boil the ocean”—gradually introduce changes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38" name="Group 37">
            <a:extLst>
              <a:ext uri="{FF2B5EF4-FFF2-40B4-BE49-F238E27FC236}">
                <a16:creationId xmlns:a16="http://schemas.microsoft.com/office/drawing/2014/main" id="{3E659A7A-6A84-0D4F-ACFB-5794AB87AE5F}"/>
              </a:ext>
            </a:extLst>
          </p:cNvPr>
          <p:cNvGrpSpPr/>
          <p:nvPr/>
        </p:nvGrpSpPr>
        <p:grpSpPr>
          <a:xfrm>
            <a:off x="5002526" y="2504718"/>
            <a:ext cx="1763575" cy="419847"/>
            <a:chOff x="4994505" y="2470277"/>
            <a:chExt cx="1763575" cy="419847"/>
          </a:xfrm>
        </p:grpSpPr>
        <p:sp>
          <p:nvSpPr>
            <p:cNvPr id="17" name="TextBox 16">
              <a:extLst>
                <a:ext uri="{FF2B5EF4-FFF2-40B4-BE49-F238E27FC236}">
                  <a16:creationId xmlns:a16="http://schemas.microsoft.com/office/drawing/2014/main" id="{DA363A11-CBB8-4947-B20A-4EB09DD1AA4C}"/>
                </a:ext>
              </a:extLst>
            </p:cNvPr>
            <p:cNvSpPr txBox="1"/>
            <p:nvPr/>
          </p:nvSpPr>
          <p:spPr>
            <a:xfrm>
              <a:off x="5502075" y="2572478"/>
              <a:ext cx="1256005" cy="215444"/>
            </a:xfrm>
            <a:prstGeom prst="rect">
              <a:avLst/>
            </a:prstGeom>
            <a:noFill/>
          </p:spPr>
          <p:txBody>
            <a:bodyPr wrap="square" lIns="0" tIns="0" rIns="0" bIns="0" rtlCol="0">
              <a:spAutoFit/>
            </a:bodyPr>
            <a:lstStyle/>
            <a:p>
              <a:pPr algn="l"/>
              <a:r>
                <a:rPr lang="en-US" sz="1400" dirty="0">
                  <a:solidFill>
                    <a:schemeClr val="bg1"/>
                  </a:solidFill>
                </a:rPr>
                <a:t>Hypothesize</a:t>
              </a:r>
            </a:p>
          </p:txBody>
        </p:sp>
        <p:pic>
          <p:nvPicPr>
            <p:cNvPr id="26" name="Graphic 25" descr="Clipboard with solid fill">
              <a:extLst>
                <a:ext uri="{FF2B5EF4-FFF2-40B4-BE49-F238E27FC236}">
                  <a16:creationId xmlns:a16="http://schemas.microsoft.com/office/drawing/2014/main" id="{98E223B6-7EE2-DC45-862B-CDB6215D1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05" y="2470277"/>
              <a:ext cx="419847" cy="419847"/>
            </a:xfrm>
            <a:prstGeom prst="rect">
              <a:avLst/>
            </a:prstGeom>
          </p:spPr>
        </p:pic>
      </p:grpSp>
      <p:grpSp>
        <p:nvGrpSpPr>
          <p:cNvPr id="39" name="Group 38">
            <a:extLst>
              <a:ext uri="{FF2B5EF4-FFF2-40B4-BE49-F238E27FC236}">
                <a16:creationId xmlns:a16="http://schemas.microsoft.com/office/drawing/2014/main" id="{048A7342-7E82-BF40-8B98-E4044F5AFD60}"/>
              </a:ext>
            </a:extLst>
          </p:cNvPr>
          <p:cNvGrpSpPr/>
          <p:nvPr/>
        </p:nvGrpSpPr>
        <p:grpSpPr>
          <a:xfrm>
            <a:off x="7368030" y="2504509"/>
            <a:ext cx="2038544" cy="420265"/>
            <a:chOff x="7296014" y="2418192"/>
            <a:chExt cx="2038544" cy="420265"/>
          </a:xfrm>
        </p:grpSpPr>
        <p:sp>
          <p:nvSpPr>
            <p:cNvPr id="19" name="TextBox 18">
              <a:extLst>
                <a:ext uri="{FF2B5EF4-FFF2-40B4-BE49-F238E27FC236}">
                  <a16:creationId xmlns:a16="http://schemas.microsoft.com/office/drawing/2014/main" id="{EB3A7E25-A997-7D48-BCA7-2DAE64679749}"/>
                </a:ext>
              </a:extLst>
            </p:cNvPr>
            <p:cNvSpPr txBox="1"/>
            <p:nvPr/>
          </p:nvSpPr>
          <p:spPr>
            <a:xfrm>
              <a:off x="7814791" y="2520602"/>
              <a:ext cx="1519767" cy="215444"/>
            </a:xfrm>
            <a:prstGeom prst="rect">
              <a:avLst/>
            </a:prstGeom>
            <a:noFill/>
          </p:spPr>
          <p:txBody>
            <a:bodyPr wrap="square" lIns="0" tIns="0" rIns="0" bIns="0" rtlCol="0">
              <a:spAutoFit/>
            </a:bodyPr>
            <a:lstStyle/>
            <a:p>
              <a:pPr algn="l"/>
              <a:r>
                <a:rPr lang="en-US" sz="1400" dirty="0">
                  <a:solidFill>
                    <a:schemeClr val="bg1"/>
                  </a:solidFill>
                </a:rPr>
                <a:t>Improve</a:t>
              </a:r>
            </a:p>
          </p:txBody>
        </p:sp>
        <p:pic>
          <p:nvPicPr>
            <p:cNvPr id="31" name="Graphic 30" descr="Gauge with solid fill">
              <a:extLst>
                <a:ext uri="{FF2B5EF4-FFF2-40B4-BE49-F238E27FC236}">
                  <a16:creationId xmlns:a16="http://schemas.microsoft.com/office/drawing/2014/main" id="{D41308FD-E0F1-654F-964D-C920D7FFD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6014" y="2418192"/>
              <a:ext cx="420265" cy="420265"/>
            </a:xfrm>
            <a:prstGeom prst="rect">
              <a:avLst/>
            </a:prstGeom>
          </p:spPr>
        </p:pic>
      </p:grpSp>
      <p:grpSp>
        <p:nvGrpSpPr>
          <p:cNvPr id="43" name="Group 42">
            <a:extLst>
              <a:ext uri="{FF2B5EF4-FFF2-40B4-BE49-F238E27FC236}">
                <a16:creationId xmlns:a16="http://schemas.microsoft.com/office/drawing/2014/main" id="{67BF4083-F89C-FE45-BC76-5EF3C6E78B6F}"/>
              </a:ext>
            </a:extLst>
          </p:cNvPr>
          <p:cNvGrpSpPr/>
          <p:nvPr/>
        </p:nvGrpSpPr>
        <p:grpSpPr>
          <a:xfrm>
            <a:off x="2629643" y="2504509"/>
            <a:ext cx="2025030" cy="420265"/>
            <a:chOff x="2509328" y="2455083"/>
            <a:chExt cx="2025030" cy="420265"/>
          </a:xfrm>
        </p:grpSpPr>
        <p:sp>
          <p:nvSpPr>
            <p:cNvPr id="2" name="TextBox 1">
              <a:extLst>
                <a:ext uri="{FF2B5EF4-FFF2-40B4-BE49-F238E27FC236}">
                  <a16:creationId xmlns:a16="http://schemas.microsoft.com/office/drawing/2014/main" id="{1C15050B-4132-1441-B3F7-80447037C667}"/>
                </a:ext>
              </a:extLst>
            </p:cNvPr>
            <p:cNvSpPr txBox="1"/>
            <p:nvPr/>
          </p:nvSpPr>
          <p:spPr>
            <a:xfrm>
              <a:off x="3014591" y="2557493"/>
              <a:ext cx="1519767" cy="215444"/>
            </a:xfrm>
            <a:prstGeom prst="rect">
              <a:avLst/>
            </a:prstGeom>
            <a:noFill/>
          </p:spPr>
          <p:txBody>
            <a:bodyPr wrap="square" lIns="0" tIns="0" rIns="0" bIns="0" rtlCol="0">
              <a:spAutoFit/>
            </a:bodyPr>
            <a:lstStyle/>
            <a:p>
              <a:pPr algn="l"/>
              <a:r>
                <a:rPr lang="en-US" sz="1400" dirty="0">
                  <a:solidFill>
                    <a:schemeClr val="bg1"/>
                  </a:solidFill>
                </a:rPr>
                <a:t>Consider</a:t>
              </a:r>
            </a:p>
          </p:txBody>
        </p:sp>
        <p:pic>
          <p:nvPicPr>
            <p:cNvPr id="33" name="Graphic 32" descr="Brain in head with solid fill">
              <a:extLst>
                <a:ext uri="{FF2B5EF4-FFF2-40B4-BE49-F238E27FC236}">
                  <a16:creationId xmlns:a16="http://schemas.microsoft.com/office/drawing/2014/main" id="{5A831424-FA7A-D54E-BB92-0C075FB8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9328" y="2455083"/>
              <a:ext cx="420265" cy="420265"/>
            </a:xfrm>
            <a:prstGeom prst="rect">
              <a:avLst/>
            </a:prstGeom>
          </p:spPr>
        </p:pic>
      </p:grpSp>
      <p:grpSp>
        <p:nvGrpSpPr>
          <p:cNvPr id="41" name="Group 40">
            <a:extLst>
              <a:ext uri="{FF2B5EF4-FFF2-40B4-BE49-F238E27FC236}">
                <a16:creationId xmlns:a16="http://schemas.microsoft.com/office/drawing/2014/main" id="{DB362CBF-6567-4944-8E35-77FE6101C493}"/>
              </a:ext>
            </a:extLst>
          </p:cNvPr>
          <p:cNvGrpSpPr/>
          <p:nvPr/>
        </p:nvGrpSpPr>
        <p:grpSpPr>
          <a:xfrm>
            <a:off x="158709" y="2504509"/>
            <a:ext cx="2014992" cy="420265"/>
            <a:chOff x="94541" y="2464383"/>
            <a:chExt cx="2014992" cy="420265"/>
          </a:xfrm>
        </p:grpSpPr>
        <p:sp>
          <p:nvSpPr>
            <p:cNvPr id="15" name="TextBox 14">
              <a:extLst>
                <a:ext uri="{FF2B5EF4-FFF2-40B4-BE49-F238E27FC236}">
                  <a16:creationId xmlns:a16="http://schemas.microsoft.com/office/drawing/2014/main" id="{B1DEFAD2-0A35-FB44-8FDF-BA83C9754781}"/>
                </a:ext>
              </a:extLst>
            </p:cNvPr>
            <p:cNvSpPr txBox="1"/>
            <p:nvPr/>
          </p:nvSpPr>
          <p:spPr>
            <a:xfrm>
              <a:off x="589766" y="2566793"/>
              <a:ext cx="1519767" cy="215444"/>
            </a:xfrm>
            <a:prstGeom prst="rect">
              <a:avLst/>
            </a:prstGeom>
            <a:noFill/>
          </p:spPr>
          <p:txBody>
            <a:bodyPr wrap="square" lIns="0" tIns="0" rIns="0" bIns="0" rtlCol="0">
              <a:spAutoFit/>
            </a:bodyPr>
            <a:lstStyle/>
            <a:p>
              <a:pPr algn="l"/>
              <a:r>
                <a:rPr lang="en-US" sz="1400" dirty="0">
                  <a:solidFill>
                    <a:schemeClr val="bg1"/>
                  </a:solidFill>
                </a:rPr>
                <a:t>Assess</a:t>
              </a:r>
            </a:p>
          </p:txBody>
        </p:sp>
        <p:pic>
          <p:nvPicPr>
            <p:cNvPr id="35" name="Graphic 34" descr="Magnifying glass with solid fill">
              <a:extLst>
                <a:ext uri="{FF2B5EF4-FFF2-40B4-BE49-F238E27FC236}">
                  <a16:creationId xmlns:a16="http://schemas.microsoft.com/office/drawing/2014/main" id="{5D5E9DE1-72E5-9048-9EBD-7BDA6E5CB5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41" y="2464383"/>
              <a:ext cx="420265" cy="420265"/>
            </a:xfrm>
            <a:prstGeom prst="rect">
              <a:avLst/>
            </a:prstGeom>
          </p:spPr>
        </p:pic>
      </p:grpSp>
      <p:grpSp>
        <p:nvGrpSpPr>
          <p:cNvPr id="40" name="Group 39">
            <a:extLst>
              <a:ext uri="{FF2B5EF4-FFF2-40B4-BE49-F238E27FC236}">
                <a16:creationId xmlns:a16="http://schemas.microsoft.com/office/drawing/2014/main" id="{334E7E74-BD6D-AB4A-A8F1-5E638219606E}"/>
              </a:ext>
            </a:extLst>
          </p:cNvPr>
          <p:cNvGrpSpPr/>
          <p:nvPr/>
        </p:nvGrpSpPr>
        <p:grpSpPr>
          <a:xfrm>
            <a:off x="9737041" y="2504508"/>
            <a:ext cx="2023668" cy="420266"/>
            <a:chOff x="9720999" y="2505807"/>
            <a:chExt cx="2023668" cy="420266"/>
          </a:xfrm>
        </p:grpSpPr>
        <p:sp>
          <p:nvSpPr>
            <p:cNvPr id="21" name="TextBox 20">
              <a:extLst>
                <a:ext uri="{FF2B5EF4-FFF2-40B4-BE49-F238E27FC236}">
                  <a16:creationId xmlns:a16="http://schemas.microsoft.com/office/drawing/2014/main" id="{5E2D79E1-095F-DA4C-9EEE-4F214A380915}"/>
                </a:ext>
              </a:extLst>
            </p:cNvPr>
            <p:cNvSpPr txBox="1"/>
            <p:nvPr/>
          </p:nvSpPr>
          <p:spPr>
            <a:xfrm>
              <a:off x="10224900" y="2608218"/>
              <a:ext cx="1519767" cy="215444"/>
            </a:xfrm>
            <a:prstGeom prst="rect">
              <a:avLst/>
            </a:prstGeom>
            <a:noFill/>
          </p:spPr>
          <p:txBody>
            <a:bodyPr wrap="square" lIns="0" tIns="0" rIns="0" bIns="0" rtlCol="0">
              <a:spAutoFit/>
            </a:bodyPr>
            <a:lstStyle/>
            <a:p>
              <a:pPr algn="l"/>
              <a:r>
                <a:rPr lang="en-US" sz="1400" dirty="0">
                  <a:solidFill>
                    <a:schemeClr val="bg1"/>
                  </a:solidFill>
                </a:rPr>
                <a:t>Validate</a:t>
              </a:r>
            </a:p>
          </p:txBody>
        </p:sp>
        <p:pic>
          <p:nvPicPr>
            <p:cNvPr id="37" name="Graphic 36" descr="Checklist with solid fill">
              <a:extLst>
                <a:ext uri="{FF2B5EF4-FFF2-40B4-BE49-F238E27FC236}">
                  <a16:creationId xmlns:a16="http://schemas.microsoft.com/office/drawing/2014/main" id="{A0A510C5-5682-0B4F-8789-F2E9C7BB36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0999" y="2505807"/>
              <a:ext cx="420266" cy="420266"/>
            </a:xfrm>
            <a:prstGeom prst="rect">
              <a:avLst/>
            </a:prstGeom>
          </p:spPr>
        </p:pic>
      </p:grpSp>
    </p:spTree>
    <p:extLst>
      <p:ext uri="{BB962C8B-B14F-4D97-AF65-F5344CB8AC3E}">
        <p14:creationId xmlns:p14="http://schemas.microsoft.com/office/powerpoint/2010/main" val="20011245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156974890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12762</TotalTime>
  <Words>7058</Words>
  <Application>Microsoft Macintosh PowerPoint</Application>
  <PresentationFormat>Widescreen</PresentationFormat>
  <Paragraphs>661</Paragraphs>
  <Slides>93</Slides>
  <Notes>12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93</vt:i4>
      </vt:variant>
    </vt:vector>
  </HeadingPairs>
  <TitlesOfParts>
    <vt:vector size="105" baseType="lpstr">
      <vt:lpstr>Arial</vt:lpstr>
      <vt:lpstr>Calibri</vt:lpstr>
      <vt:lpstr>Consolas</vt:lpstr>
      <vt:lpstr>Lucida Console</vt:lpstr>
      <vt:lpstr>Menlo</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Microsoft Azure Well-Architected Framework Success Factors</vt:lpstr>
      <vt:lpstr>Shared understanding</vt:lpstr>
      <vt:lpstr>Success Tips</vt:lpstr>
      <vt:lpstr>ACHIEVE method</vt:lpstr>
      <vt:lpstr>PowerPoint Presentation</vt:lpstr>
      <vt:lpstr>Architecture - Infrastructure</vt:lpstr>
      <vt:lpstr>Architecture – Application</vt:lpstr>
      <vt:lpstr>Challenge 1 Assess the environment</vt:lpstr>
      <vt:lpstr>Challenge 1 overview</vt:lpstr>
      <vt:lpstr>Challenge 1 objectives</vt:lpstr>
      <vt:lpstr>Challenge 1 success tips</vt:lpstr>
      <vt:lpstr>Challenge 1 success tips</vt:lpstr>
      <vt:lpstr>Challenge 2 Operationalize automated deployments</vt:lpstr>
      <vt:lpstr>Challenge 2 overview</vt:lpstr>
      <vt:lpstr>Challenge 2 objectives</vt:lpstr>
      <vt:lpstr>Challenge 2 success tips</vt:lpstr>
      <vt:lpstr>Challenge 2 tech tips</vt:lpstr>
      <vt:lpstr>Challenge 3 Planning for failure</vt:lpstr>
      <vt:lpstr>Challenge 3 overview</vt:lpstr>
      <vt:lpstr>Challenge 3 objectives</vt:lpstr>
      <vt:lpstr>Challenge 3 success tips</vt:lpstr>
      <vt:lpstr>Challenge 3 success tips</vt:lpstr>
      <vt:lpstr>Challenge 4 Visualizing Operations</vt:lpstr>
      <vt:lpstr>Challenge 4 overview</vt:lpstr>
      <vt:lpstr>Challenge 4 objectives</vt:lpstr>
      <vt:lpstr>Challenge 4 success tips</vt:lpstr>
      <vt:lpstr>Challenge 5 Improve the environment</vt:lpstr>
      <vt:lpstr>Challenge 5 overview</vt:lpstr>
      <vt:lpstr>Challenge 5 objectives</vt:lpstr>
      <vt:lpstr>Challenge 5 success tips</vt:lpstr>
      <vt:lpstr>Challenge 1 success tips</vt:lpstr>
      <vt:lpstr>Challenge 6 Leveraging PaaS services</vt:lpstr>
      <vt:lpstr>Challenge 6 overview</vt:lpstr>
      <vt:lpstr>Challenge 1 objectives</vt:lpstr>
      <vt:lpstr>Challenge 1 success tips</vt:lpstr>
      <vt:lpstr>Challenge 1 success tips</vt:lpstr>
      <vt:lpstr>Challenge 7 Optimizing the API</vt:lpstr>
      <vt:lpstr>Challenge 7 overview</vt:lpstr>
      <vt:lpstr>Challenge 7 objectives</vt:lpstr>
      <vt:lpstr>Challenge 8 Tightening database security</vt:lpstr>
      <vt:lpstr>Challenge 8 overview</vt:lpstr>
      <vt:lpstr>Challenge 8 objectives</vt:lpstr>
      <vt:lpstr>Challenge 9 Capturing correlation data</vt:lpstr>
      <vt:lpstr>Challenge 9 overview</vt:lpstr>
      <vt:lpstr>Challenge 9 objectives</vt:lpstr>
      <vt:lpstr>Feedback</vt:lpstr>
      <vt:lpstr>Let’s get started!</vt:lpstr>
      <vt:lpstr>Microsoft Azure Well-Architected Framework</vt:lpstr>
      <vt:lpstr>PowerPoint Presentation</vt:lpstr>
      <vt:lpstr>Architecture - Infrastructure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62</cp:revision>
  <dcterms:created xsi:type="dcterms:W3CDTF">2019-08-27T17:49:26Z</dcterms:created>
  <dcterms:modified xsi:type="dcterms:W3CDTF">2021-09-27T21:40:09Z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